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6" r:id="rId1"/>
  </p:sldMasterIdLst>
  <p:notesMasterIdLst>
    <p:notesMasterId r:id="rId68"/>
  </p:notesMasterIdLst>
  <p:handoutMasterIdLst>
    <p:handoutMasterId r:id="rId69"/>
  </p:handoutMasterIdLst>
  <p:sldIdLst>
    <p:sldId id="476" r:id="rId2"/>
    <p:sldId id="477" r:id="rId3"/>
    <p:sldId id="478" r:id="rId4"/>
    <p:sldId id="479" r:id="rId5"/>
    <p:sldId id="480" r:id="rId6"/>
    <p:sldId id="542" r:id="rId7"/>
    <p:sldId id="481" r:id="rId8"/>
    <p:sldId id="482" r:id="rId9"/>
    <p:sldId id="483" r:id="rId10"/>
    <p:sldId id="484" r:id="rId11"/>
    <p:sldId id="508" r:id="rId12"/>
    <p:sldId id="509" r:id="rId13"/>
    <p:sldId id="510" r:id="rId14"/>
    <p:sldId id="490" r:id="rId15"/>
    <p:sldId id="491" r:id="rId16"/>
    <p:sldId id="512" r:id="rId17"/>
    <p:sldId id="513" r:id="rId18"/>
    <p:sldId id="547" r:id="rId19"/>
    <p:sldId id="514" r:id="rId20"/>
    <p:sldId id="548" r:id="rId21"/>
    <p:sldId id="549" r:id="rId22"/>
    <p:sldId id="552" r:id="rId23"/>
    <p:sldId id="550" r:id="rId24"/>
    <p:sldId id="551" r:id="rId25"/>
    <p:sldId id="515" r:id="rId26"/>
    <p:sldId id="516" r:id="rId27"/>
    <p:sldId id="517" r:id="rId28"/>
    <p:sldId id="518" r:id="rId29"/>
    <p:sldId id="553" r:id="rId30"/>
    <p:sldId id="519" r:id="rId31"/>
    <p:sldId id="543" r:id="rId32"/>
    <p:sldId id="544" r:id="rId33"/>
    <p:sldId id="520" r:id="rId34"/>
    <p:sldId id="505" r:id="rId35"/>
    <p:sldId id="521" r:id="rId36"/>
    <p:sldId id="522" r:id="rId37"/>
    <p:sldId id="545" r:id="rId38"/>
    <p:sldId id="546" r:id="rId39"/>
    <p:sldId id="523" r:id="rId40"/>
    <p:sldId id="524" r:id="rId41"/>
    <p:sldId id="52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503" r:id="rId50"/>
    <p:sldId id="526" r:id="rId51"/>
    <p:sldId id="527" r:id="rId52"/>
    <p:sldId id="528" r:id="rId53"/>
    <p:sldId id="529" r:id="rId54"/>
    <p:sldId id="530" r:id="rId55"/>
    <p:sldId id="531" r:id="rId56"/>
    <p:sldId id="532" r:id="rId57"/>
    <p:sldId id="533" r:id="rId58"/>
    <p:sldId id="534" r:id="rId59"/>
    <p:sldId id="535" r:id="rId60"/>
    <p:sldId id="536" r:id="rId61"/>
    <p:sldId id="537" r:id="rId62"/>
    <p:sldId id="538" r:id="rId63"/>
    <p:sldId id="539" r:id="rId64"/>
    <p:sldId id="540" r:id="rId65"/>
    <p:sldId id="541" r:id="rId66"/>
    <p:sldId id="506" r:id="rId67"/>
  </p:sldIdLst>
  <p:sldSz cx="9144000" cy="6858000" type="letter"/>
  <p:notesSz cx="7772400" cy="100584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428625" indent="-215900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644525" indent="-214313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860425" indent="-212725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1076325" indent="-215900" algn="l" defTabSz="457200" rtl="0" fontAlgn="base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7C7C7C"/>
    <a:srgbClr val="F8C52C"/>
    <a:srgbClr val="F8C52D"/>
    <a:srgbClr val="F7C12E"/>
    <a:srgbClr val="F8E026"/>
    <a:srgbClr val="C10202"/>
    <a:srgbClr val="829F1D"/>
    <a:srgbClr val="DF9109"/>
    <a:srgbClr val="F39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5" autoAdjust="0"/>
    <p:restoredTop sz="99770" autoAdjust="0"/>
  </p:normalViewPr>
  <p:slideViewPr>
    <p:cSldViewPr snapToObjects="1">
      <p:cViewPr varScale="1">
        <p:scale>
          <a:sx n="85" d="100"/>
          <a:sy n="85" d="100"/>
        </p:scale>
        <p:origin x="-1304" y="-112"/>
      </p:cViewPr>
      <p:guideLst>
        <p:guide orient="horz" pos="240"/>
        <p:guide orient="horz" pos="480"/>
        <p:guide/>
      </p:guideLst>
    </p:cSldViewPr>
  </p:slideViewPr>
  <p:outlineViewPr>
    <p:cViewPr varScale="1">
      <p:scale>
        <a:sx n="170" d="200"/>
        <a:sy n="170" d="200"/>
      </p:scale>
      <p:origin x="0" y="45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"/>
    </p:cViewPr>
  </p:sorterViewPr>
  <p:notesViewPr>
    <p:cSldViewPr snapToObject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200" smtClean="0"/>
            </a:lvl1pPr>
          </a:lstStyle>
          <a:p>
            <a:pPr>
              <a:defRPr/>
            </a:pPr>
            <a:fld id="{29EDB118-49B1-0140-A007-1AD313AD0033}" type="datetime1">
              <a:rPr lang="en-US"/>
              <a:pPr>
                <a:defRPr/>
              </a:pPr>
              <a:t>12/04/04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200" smtClean="0"/>
            </a:lvl1pPr>
          </a:lstStyle>
          <a:p>
            <a:pPr>
              <a:defRPr/>
            </a:pPr>
            <a:fld id="{E75CCF42-CB36-9147-A8AF-A0F406720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9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 b="0"/>
          </a:p>
        </p:txBody>
      </p:sp>
      <p:sp>
        <p:nvSpPr>
          <p:cNvPr id="8195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US" sz="1800" b="0"/>
          </a:p>
        </p:txBody>
      </p:sp>
      <p:sp>
        <p:nvSpPr>
          <p:cNvPr id="8196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4438" cy="376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3475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68675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>
                <a:solidFill>
                  <a:srgbClr val="000000"/>
                </a:solidFill>
                <a:latin typeface="Times New Roman" pitchFamily="1" charset="0"/>
                <a:ea typeface="Lucida Sans Unicode" pitchFamily="34" charset="0"/>
                <a:cs typeface="Lucida Sans Unicode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68675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>
                <a:solidFill>
                  <a:srgbClr val="000000"/>
                </a:solidFill>
                <a:latin typeface="Times New Roman" pitchFamily="1" charset="0"/>
                <a:ea typeface="Lucida Sans Unicode" pitchFamily="34" charset="0"/>
                <a:cs typeface="Lucida Sans Unicode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>
                <a:solidFill>
                  <a:srgbClr val="000000"/>
                </a:solidFill>
                <a:latin typeface="Times New Roman" pitchFamily="1" charset="0"/>
                <a:ea typeface="Lucida Sans Unicode" pitchFamily="34" charset="0"/>
                <a:cs typeface="Lucida Sans Unicode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8675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90000"/>
              </a:lnSpc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smtClean="0">
                <a:solidFill>
                  <a:srgbClr val="000000"/>
                </a:solidFill>
                <a:latin typeface="Times New Roman" charset="0"/>
                <a:cs typeface="Lucida Sans Unicode" charset="0"/>
              </a:defRPr>
            </a:lvl1pPr>
          </a:lstStyle>
          <a:p>
            <a:pPr>
              <a:defRPr/>
            </a:pPr>
            <a:fld id="{4F7E1BA2-BFFF-B245-B80A-C338CDCA5F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3308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ＭＳ Ｐゴシック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</p:spPr>
        <p:txBody>
          <a:bodyPr anchor="b"/>
          <a:lstStyle>
            <a:lvl1pPr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</p:spPr>
        <p:txBody>
          <a:bodyPr anchor="t"/>
          <a:lstStyle>
            <a:lvl1pPr>
              <a:buNone/>
              <a:defRPr sz="2000" b="0" cap="all" spc="3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</p:spPr>
        <p:txBody>
          <a:bodyPr anchor="t"/>
          <a:lstStyle>
            <a:lvl1pPr algn="r">
              <a:buNone/>
              <a:defRPr sz="1400" b="0" cap="all" spc="3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</p:spPr>
        <p:txBody>
          <a:bodyPr anchor="b"/>
          <a:lstStyle>
            <a:lvl1pPr algn="r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725487"/>
          </a:xfrm>
        </p:spPr>
        <p:txBody>
          <a:bodyPr/>
          <a:lstStyle>
            <a:lvl1pPr>
              <a:defRPr cap="all" spc="3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nippets w/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b="1" cap="all" spc="300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8229600" cy="9144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1"/>
          </p:nvPr>
        </p:nvSpPr>
        <p:spPr>
          <a:xfrm>
            <a:off x="457200" y="2195513"/>
            <a:ext cx="8229600" cy="3671887"/>
          </a:xfrm>
        </p:spPr>
        <p:txBody>
          <a:bodyPr/>
          <a:lstStyle>
            <a:lvl1pPr marL="0" indent="0">
              <a:buNone/>
              <a:defRPr sz="1400" b="0">
                <a:solidFill>
                  <a:srgbClr val="FFCC00"/>
                </a:solidFill>
                <a:latin typeface="Monaco"/>
                <a:cs typeface="Monaco"/>
              </a:defRPr>
            </a:lvl1pPr>
            <a:lvl2pPr>
              <a:defRPr sz="1400" b="0">
                <a:latin typeface="Monaco"/>
                <a:cs typeface="Monaco"/>
              </a:defRPr>
            </a:lvl2pPr>
            <a:lvl3pPr>
              <a:defRPr sz="1400" b="0">
                <a:latin typeface="Monaco"/>
                <a:cs typeface="Monaco"/>
              </a:defRPr>
            </a:lvl3pPr>
            <a:lvl4pPr>
              <a:defRPr sz="1400" b="0">
                <a:latin typeface="Monaco"/>
                <a:cs typeface="Monaco"/>
              </a:defRPr>
            </a:lvl4pPr>
            <a:lvl5pPr>
              <a:defRPr sz="1400" b="0">
                <a:latin typeface="Monaco"/>
                <a:cs typeface="Monaco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4707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Snippets w/out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72548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8229600" cy="4267200"/>
          </a:xfrm>
        </p:spPr>
        <p:txBody>
          <a:bodyPr/>
          <a:lstStyle>
            <a:lvl1pPr marL="0" indent="0">
              <a:buNone/>
              <a:defRPr sz="1400" b="0">
                <a:solidFill>
                  <a:srgbClr val="FFCC00"/>
                </a:solidFill>
                <a:latin typeface="Monaco"/>
                <a:cs typeface="Monaco"/>
              </a:defRPr>
            </a:lvl1pPr>
            <a:lvl2pPr>
              <a:defRPr sz="1400" b="0">
                <a:latin typeface="Monaco"/>
                <a:cs typeface="Monaco"/>
              </a:defRPr>
            </a:lvl2pPr>
            <a:lvl3pPr>
              <a:defRPr sz="1400" b="0">
                <a:latin typeface="Monaco"/>
                <a:cs typeface="Monaco"/>
              </a:defRPr>
            </a:lvl3pPr>
            <a:lvl4pPr>
              <a:defRPr sz="1400" b="0">
                <a:latin typeface="Monaco"/>
                <a:cs typeface="Monaco"/>
              </a:defRPr>
            </a:lvl4pPr>
            <a:lvl5pPr>
              <a:defRPr sz="1400" b="0">
                <a:latin typeface="Monaco"/>
                <a:cs typeface="Monaco"/>
              </a:defRPr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5868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725487"/>
          </a:xfrm>
        </p:spPr>
        <p:txBody>
          <a:bodyPr/>
          <a:lstStyle>
            <a:lvl1pPr>
              <a:defRPr cap="all" spc="3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457200" y="1295400"/>
            <a:ext cx="28956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201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ransition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</p:spPr>
        <p:txBody>
          <a:bodyPr anchor="b"/>
          <a:lstStyle>
            <a:lvl1pPr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</p:spPr>
        <p:txBody>
          <a:bodyPr anchor="t"/>
          <a:lstStyle>
            <a:lvl1pPr>
              <a:buNone/>
              <a:defRPr sz="2000" b="0" cap="all" spc="3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ransition2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5486400" y="2286000"/>
            <a:ext cx="3657600" cy="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5440680" y="1828800"/>
            <a:ext cx="0" cy="914400"/>
          </a:xfrm>
          <a:prstGeom prst="line">
            <a:avLst/>
          </a:prstGeom>
          <a:ln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4572000" cy="685800"/>
          </a:xfrm>
        </p:spPr>
        <p:txBody>
          <a:bodyPr anchor="b"/>
          <a:lstStyle>
            <a:lvl1pPr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4572000" cy="685800"/>
          </a:xfrm>
        </p:spPr>
        <p:txBody>
          <a:bodyPr anchor="t"/>
          <a:lstStyle>
            <a:lvl1pPr>
              <a:buNone/>
              <a:defRPr sz="2000" b="0" cap="all" spc="30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cap="all" spc="300">
                <a:latin typeface="Arial"/>
                <a:cs typeface="Arial"/>
              </a:defRPr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57200" y="1253281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1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57200" y="2442001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2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7200" y="3588603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3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57200" y="4807803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4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280160" y="4709160"/>
            <a:ext cx="7406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 baseline="0"/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 sz="1600"/>
            </a:lvl4pPr>
            <a:lvl5pPr>
              <a:buClr>
                <a:schemeClr val="bg1"/>
              </a:buClr>
              <a:defRPr sz="16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280160" y="1143000"/>
            <a:ext cx="7406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280160" y="2331719"/>
            <a:ext cx="7406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280160" y="3520440"/>
            <a:ext cx="7406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cap="all" spc="300">
                <a:latin typeface="Arial"/>
                <a:cs typeface="Arial"/>
              </a:defRPr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57200" y="1253281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1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57200" y="2442001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2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457200" y="3588603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3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457200" y="4807803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4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280160" y="4709160"/>
            <a:ext cx="2834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 baseline="0"/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 sz="1600"/>
            </a:lvl4pPr>
            <a:lvl5pPr>
              <a:buClr>
                <a:schemeClr val="bg1"/>
              </a:buClr>
              <a:defRPr sz="16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280160" y="1143000"/>
            <a:ext cx="2834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280160" y="2331719"/>
            <a:ext cx="2834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280160" y="3520440"/>
            <a:ext cx="2834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Box 13"/>
          <p:cNvSpPr txBox="1"/>
          <p:nvPr userDrawn="1"/>
        </p:nvSpPr>
        <p:spPr>
          <a:xfrm>
            <a:off x="5029200" y="1253281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5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8" name="TextBox 14"/>
          <p:cNvSpPr txBox="1"/>
          <p:nvPr userDrawn="1"/>
        </p:nvSpPr>
        <p:spPr>
          <a:xfrm>
            <a:off x="5029200" y="2442001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6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1" name="TextBox 18"/>
          <p:cNvSpPr txBox="1"/>
          <p:nvPr userDrawn="1"/>
        </p:nvSpPr>
        <p:spPr>
          <a:xfrm>
            <a:off x="5029200" y="3588603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7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2" name="TextBox 19"/>
          <p:cNvSpPr txBox="1"/>
          <p:nvPr userDrawn="1"/>
        </p:nvSpPr>
        <p:spPr>
          <a:xfrm>
            <a:off x="5029200" y="4807803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8</a:t>
            </a:r>
            <a:endParaRPr lang="en-US" sz="48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3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5852160" y="4709160"/>
            <a:ext cx="2834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 baseline="0"/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 sz="1600"/>
            </a:lvl4pPr>
            <a:lvl5pPr>
              <a:buClr>
                <a:schemeClr val="bg1"/>
              </a:buClr>
              <a:defRPr sz="16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22" hasCustomPrompt="1"/>
          </p:nvPr>
        </p:nvSpPr>
        <p:spPr>
          <a:xfrm>
            <a:off x="5852160" y="1143000"/>
            <a:ext cx="2834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23" hasCustomPrompt="1"/>
          </p:nvPr>
        </p:nvSpPr>
        <p:spPr>
          <a:xfrm>
            <a:off x="5852160" y="2331719"/>
            <a:ext cx="2834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Text Placeholder 31"/>
          <p:cNvSpPr>
            <a:spLocks noGrp="1"/>
          </p:cNvSpPr>
          <p:nvPr>
            <p:ph type="body" sz="quarter" idx="24" hasCustomPrompt="1"/>
          </p:nvPr>
        </p:nvSpPr>
        <p:spPr>
          <a:xfrm>
            <a:off x="5852160" y="3520440"/>
            <a:ext cx="2834640" cy="1051560"/>
          </a:xfrm>
        </p:spPr>
        <p:txBody>
          <a:bodyPr/>
          <a:lstStyle>
            <a:lvl1pPr>
              <a:buClr>
                <a:schemeClr val="bg1"/>
              </a:buClr>
              <a:defRPr sz="1800"/>
            </a:lvl1pPr>
            <a:lvl2pPr>
              <a:buClr>
                <a:schemeClr val="bg1"/>
              </a:buClr>
              <a:defRPr sz="16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142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72200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cap="all" spc="3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143000"/>
            <a:ext cx="8229600" cy="5029200"/>
          </a:xfrm>
        </p:spPr>
        <p:txBody>
          <a:bodyPr/>
          <a:lstStyle>
            <a:lvl1pPr>
              <a:defRPr sz="20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4331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b="1" cap="all" spc="300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228600" y="1143000"/>
            <a:ext cx="3200400" cy="5029200"/>
          </a:xfrm>
        </p:spPr>
        <p:txBody>
          <a:bodyPr/>
          <a:lstStyle>
            <a:lvl1pPr>
              <a:buClr>
                <a:schemeClr val="bg1"/>
              </a:buClr>
              <a:defRPr sz="1800" i="0"/>
            </a:lvl1pPr>
            <a:lvl2pPr>
              <a:buClr>
                <a:srgbClr val="F7C12E"/>
              </a:buClr>
              <a:buFont typeface="Arial"/>
              <a:buChar char="•"/>
              <a:defRPr sz="1600"/>
            </a:lvl2pPr>
            <a:lvl3pPr>
              <a:buClr>
                <a:srgbClr val="F7C12E"/>
              </a:buClr>
              <a:buFont typeface="Arial"/>
              <a:buChar char="•"/>
              <a:defRPr sz="1600"/>
            </a:lvl3pPr>
            <a:lvl4pPr>
              <a:buClr>
                <a:srgbClr val="F7C12E"/>
              </a:buClr>
              <a:buFont typeface="Arial"/>
              <a:buChar char="•"/>
              <a:defRPr sz="1600"/>
            </a:lvl4pPr>
            <a:lvl5pPr>
              <a:buClr>
                <a:srgbClr val="F7C12E"/>
              </a:buCl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113000"/>
              <a:buFont typeface="Lucida Grande"/>
              <a:buChar char="−"/>
              <a:tabLst/>
              <a:defRPr/>
            </a:pPr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3733800" y="1143000"/>
            <a:ext cx="4953000" cy="5029200"/>
          </a:xfrm>
        </p:spPr>
        <p:txBody>
          <a:bodyPr/>
          <a:lstStyle>
            <a:lvl1pPr>
              <a:buClr>
                <a:schemeClr val="bg1"/>
              </a:buClr>
              <a:defRPr sz="1800" i="0"/>
            </a:lvl1pPr>
            <a:lvl2pPr>
              <a:buFont typeface="Arial"/>
              <a:buChar char="•"/>
              <a:defRPr sz="1600"/>
            </a:lvl2pPr>
            <a:lvl3pPr>
              <a:buFont typeface="Arial"/>
              <a:buChar char="•"/>
              <a:defRPr sz="1600"/>
            </a:lvl3pPr>
            <a:lvl4pPr>
              <a:buFont typeface="Arial"/>
              <a:buChar char="•"/>
              <a:defRPr sz="1600"/>
            </a:lvl4pPr>
            <a:lvl5pP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b="1" cap="all" spc="300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304800" y="1143000"/>
            <a:ext cx="3429000" cy="50292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 i="0"/>
            </a:lvl1pPr>
            <a:lvl2pPr marL="45720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/>
            </a:lvl2pPr>
            <a:lvl3pPr marL="91440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/>
            </a:lvl3pPr>
            <a:lvl4pPr marL="137160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/>
            </a:lvl4pPr>
            <a:lvl5pPr marL="182880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8F8F8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Click to edit first level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Second level</a:t>
            </a:r>
          </a:p>
          <a:p>
            <a:pPr marL="1200150" marR="0" lvl="2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Third level</a:t>
            </a:r>
          </a:p>
          <a:p>
            <a:pPr marL="1657350" marR="0" lvl="3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Fourth level</a:t>
            </a:r>
          </a:p>
          <a:p>
            <a:pPr marL="2114550" marR="0" lvl="4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7C12E"/>
              </a:buClr>
              <a:buSzPct val="113000"/>
              <a:buFont typeface="Lucida Grande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C7C7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Fifth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C7C7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5627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3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 userDrawn="1"/>
        </p:nvSpPr>
        <p:spPr bwMode="auto">
          <a:xfrm>
            <a:off x="0" y="6443663"/>
            <a:ext cx="9144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57913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b="1" cap="all" spc="300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440" y="2286000"/>
            <a:ext cx="4297680" cy="3886200"/>
          </a:xfrm>
        </p:spPr>
        <p:txBody>
          <a:bodyPr/>
          <a:lstStyle>
            <a:lvl1pPr>
              <a:buClr>
                <a:schemeClr val="bg1"/>
              </a:buClr>
              <a:defRPr sz="1800" i="0"/>
            </a:lvl1pPr>
            <a:lvl2pPr>
              <a:buClr>
                <a:srgbClr val="F7C12E"/>
              </a:buClr>
              <a:buFont typeface="Arial"/>
              <a:buChar char="•"/>
              <a:defRPr sz="1600"/>
            </a:lvl2pPr>
            <a:lvl3pPr>
              <a:buClr>
                <a:srgbClr val="F7C12E"/>
              </a:buClr>
              <a:buFont typeface="Arial"/>
              <a:buChar char="•"/>
              <a:defRPr sz="1600"/>
            </a:lvl3pPr>
            <a:lvl4pPr>
              <a:buClr>
                <a:srgbClr val="F7C12E"/>
              </a:buClr>
              <a:buFont typeface="Arial"/>
              <a:buChar char="•"/>
              <a:defRPr sz="1600"/>
            </a:lvl4pPr>
            <a:lvl5pPr>
              <a:buClr>
                <a:srgbClr val="F7C12E"/>
              </a:buCl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389120" y="2286000"/>
            <a:ext cx="4297680" cy="3886200"/>
          </a:xfrm>
        </p:spPr>
        <p:txBody>
          <a:bodyPr/>
          <a:lstStyle>
            <a:lvl1pPr>
              <a:buClr>
                <a:schemeClr val="bg1"/>
              </a:buClr>
              <a:defRPr sz="1800" i="0"/>
            </a:lvl1pPr>
            <a:lvl2pPr>
              <a:buFont typeface="Arial"/>
              <a:buChar char="•"/>
              <a:defRPr sz="1600"/>
            </a:lvl2pPr>
            <a:lvl3pPr>
              <a:buFont typeface="Arial"/>
              <a:buChar char="•"/>
              <a:defRPr sz="1600"/>
            </a:lvl3pPr>
            <a:lvl4pPr>
              <a:buFont typeface="Arial"/>
              <a:buChar char="•"/>
              <a:defRPr sz="1600"/>
            </a:lvl4pPr>
            <a:lvl5pPr>
              <a:buFont typeface="Arial"/>
              <a:buChar char="•"/>
              <a:defRPr sz="16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 userDrawn="1"/>
        </p:nvSpPr>
        <p:spPr bwMode="auto">
          <a:xfrm>
            <a:off x="6858000" y="6400800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Corbel"/>
                <a:cs typeface="Corbe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Corbel"/>
              <a:cs typeface="Corbe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229600" cy="91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8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1800" b="0" smtClean="0"/>
            </a:lvl1pPr>
          </a:lstStyle>
          <a:p>
            <a:pPr>
              <a:defRPr/>
            </a:pPr>
            <a:fld id="{9B1EB7EA-FD39-ED46-BDE7-2C5F15AC5A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70" r:id="rId2"/>
    <p:sldLayoutId id="2147483873" r:id="rId3"/>
    <p:sldLayoutId id="2147483869" r:id="rId4"/>
    <p:sldLayoutId id="2147483876" r:id="rId5"/>
    <p:sldLayoutId id="2147483865" r:id="rId6"/>
    <p:sldLayoutId id="2147483867" r:id="rId7"/>
    <p:sldLayoutId id="2147483875" r:id="rId8"/>
    <p:sldLayoutId id="2147483871" r:id="rId9"/>
    <p:sldLayoutId id="2147483868" r:id="rId10"/>
    <p:sldLayoutId id="2147483877" r:id="rId11"/>
    <p:sldLayoutId id="2147483874" r:id="rId12"/>
    <p:sldLayoutId id="214748387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lang="fr-FR" sz="2400" b="1" kern="1200" spc="300" dirty="0">
          <a:solidFill>
            <a:schemeClr val="bg2">
              <a:lumMod val="75000"/>
            </a:schemeClr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5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000" b="1" i="0" kern="1200">
          <a:solidFill>
            <a:schemeClr val="bg2">
              <a:lumMod val="25000"/>
            </a:schemeClr>
          </a:solidFill>
          <a:latin typeface="Arial"/>
          <a:ea typeface="+mn-ea"/>
          <a:cs typeface="Arial"/>
        </a:defRPr>
      </a:lvl1pPr>
      <a:lvl2pPr marL="800100" indent="-342900" algn="l" rtl="0" eaLnBrk="0" fontAlgn="base" hangingPunct="0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1800" kern="1200">
          <a:solidFill>
            <a:srgbClr val="7C7C7C"/>
          </a:solidFill>
          <a:latin typeface="Arial"/>
          <a:ea typeface="+mn-ea"/>
          <a:cs typeface="Arial"/>
        </a:defRPr>
      </a:lvl2pPr>
      <a:lvl3pPr marL="1200150" indent="-285750" algn="l" rtl="0" eaLnBrk="0" fontAlgn="base" hangingPunct="0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1800" kern="1200">
          <a:solidFill>
            <a:srgbClr val="7C7C7C"/>
          </a:solidFill>
          <a:latin typeface="Arial"/>
          <a:ea typeface="+mn-ea"/>
          <a:cs typeface="Arial"/>
        </a:defRPr>
      </a:lvl3pPr>
      <a:lvl4pPr marL="1657350" indent="-285750" algn="l" rtl="0" eaLnBrk="0" fontAlgn="base" hangingPunct="0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1800" kern="1200">
          <a:solidFill>
            <a:srgbClr val="7C7C7C"/>
          </a:solidFill>
          <a:latin typeface="Arial"/>
          <a:ea typeface="+mn-ea"/>
          <a:cs typeface="Arial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1800" kern="1200">
          <a:solidFill>
            <a:srgbClr val="7C7C7C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cp.org/jcr/nt/1.0" TargetMode="External"/><Relationship Id="rId4" Type="http://schemas.openxmlformats.org/officeDocument/2006/relationships/hyperlink" Target="http://www.jcp.org/jcr/mix/1.0" TargetMode="External"/><Relationship Id="rId5" Type="http://schemas.openxmlformats.org/officeDocument/2006/relationships/hyperlink" Target="http://www.jcp.org/jcr/sv/1.0" TargetMode="External"/><Relationship Id="rId6" Type="http://schemas.openxmlformats.org/officeDocument/2006/relationships/hyperlink" Target="http://mycorp.com/myapp" TargetMode="External"/><Relationship Id="rId7" Type="http://schemas.openxmlformats.org/officeDocument/2006/relationships/hyperlink" Target="http://mycorp.com/mynt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jcp.org/jcr/1.0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JCR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developers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1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JCR </a:t>
            </a:r>
            <a:r>
              <a:rPr lang="fr-FR" dirty="0" err="1" smtClean="0"/>
              <a:t>Specification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err="1" smtClean="0"/>
              <a:t>Levels</a:t>
            </a:r>
            <a:r>
              <a:rPr lang="fr-FR" dirty="0" smtClean="0"/>
              <a:t>, Options, eXo </a:t>
            </a:r>
            <a:r>
              <a:rPr lang="fr-FR" dirty="0" err="1" smtClean="0"/>
              <a:t>Features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288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3657600" y="2965449"/>
            <a:ext cx="5029200" cy="3239339"/>
            <a:chOff x="0" y="0"/>
            <a:chExt cx="3872" cy="2872"/>
          </a:xfrm>
        </p:grpSpPr>
        <p:pic>
          <p:nvPicPr>
            <p:cNvPr id="10" name="Picture 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16" cy="2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72" cy="2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JCR Spec Level 1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1 includes :</a:t>
            </a:r>
          </a:p>
          <a:p>
            <a:pPr lvl="1"/>
            <a:r>
              <a:rPr lang="en-US" dirty="0"/>
              <a:t>access methods to the current repository</a:t>
            </a:r>
          </a:p>
          <a:p>
            <a:pPr lvl="1"/>
            <a:r>
              <a:rPr lang="en-US" dirty="0"/>
              <a:t>read method to access items</a:t>
            </a:r>
          </a:p>
          <a:p>
            <a:pPr lvl="1"/>
            <a:r>
              <a:rPr lang="en-US" dirty="0"/>
              <a:t>XML export</a:t>
            </a:r>
          </a:p>
          <a:p>
            <a:pPr lvl="1"/>
            <a:r>
              <a:rPr lang="en-US" dirty="0" err="1"/>
              <a:t>XPath</a:t>
            </a:r>
            <a:r>
              <a:rPr lang="en-US" dirty="0"/>
              <a:t> query possibility</a:t>
            </a:r>
          </a:p>
          <a:p>
            <a:pPr lvl="1"/>
            <a:r>
              <a:rPr lang="en-US" dirty="0" err="1"/>
              <a:t>nodeType</a:t>
            </a:r>
            <a:r>
              <a:rPr lang="en-US" dirty="0"/>
              <a:t> management</a:t>
            </a:r>
          </a:p>
          <a:p>
            <a:pPr lvl="1"/>
            <a:r>
              <a:rPr lang="en-US" dirty="0"/>
              <a:t>Namespace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6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JCR Spec Level 2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2 </a:t>
            </a:r>
            <a:r>
              <a:rPr lang="en-US" dirty="0" smtClean="0"/>
              <a:t>includes:</a:t>
            </a:r>
            <a:endParaRPr lang="en-US" dirty="0"/>
          </a:p>
          <a:p>
            <a:pPr lvl="1"/>
            <a:r>
              <a:rPr lang="en-US" dirty="0"/>
              <a:t>write methods to repository</a:t>
            </a:r>
          </a:p>
          <a:p>
            <a:pPr lvl="1"/>
            <a:r>
              <a:rPr lang="en-US" dirty="0"/>
              <a:t>XML import format</a:t>
            </a:r>
          </a:p>
          <a:p>
            <a:pPr lvl="1"/>
            <a:r>
              <a:rPr lang="en-US" dirty="0"/>
              <a:t>Possibility to modify a node path</a:t>
            </a:r>
            <a:br>
              <a:rPr lang="en-US" dirty="0"/>
            </a:br>
            <a:r>
              <a:rPr lang="en-US" dirty="0"/>
              <a:t> (copy, move, clone, update)</a:t>
            </a:r>
          </a:p>
          <a:p>
            <a:pPr lvl="1"/>
            <a:r>
              <a:rPr lang="en-US" dirty="0"/>
              <a:t>Referential integrity</a:t>
            </a:r>
          </a:p>
          <a:p>
            <a:endParaRPr lang="en-US" dirty="0"/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3313810" y="2853768"/>
            <a:ext cx="5372990" cy="3318432"/>
            <a:chOff x="0" y="0"/>
            <a:chExt cx="3944" cy="2697"/>
          </a:xfrm>
        </p:grpSpPr>
        <p:pic>
          <p:nvPicPr>
            <p:cNvPr id="6" name="Picture 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688" cy="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44" cy="2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9468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3499086" y="2861320"/>
            <a:ext cx="5187714" cy="3387334"/>
            <a:chOff x="0" y="96"/>
            <a:chExt cx="3808" cy="2753"/>
          </a:xfrm>
        </p:grpSpPr>
        <p:pic>
          <p:nvPicPr>
            <p:cNvPr id="5" name="Picture 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" y="96"/>
              <a:ext cx="3552" cy="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7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5"/>
              <a:ext cx="3808" cy="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Features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 features include :</a:t>
            </a:r>
          </a:p>
          <a:p>
            <a:pPr lvl="1"/>
            <a:r>
              <a:rPr lang="en-US" dirty="0"/>
              <a:t>versioning</a:t>
            </a:r>
          </a:p>
          <a:p>
            <a:pPr lvl="1"/>
            <a:r>
              <a:rPr lang="en-US" dirty="0"/>
              <a:t>locking</a:t>
            </a:r>
          </a:p>
          <a:p>
            <a:pPr lvl="1"/>
            <a:r>
              <a:rPr lang="en-US" dirty="0"/>
              <a:t>observation</a:t>
            </a:r>
          </a:p>
          <a:p>
            <a:pPr lvl="1"/>
            <a:r>
              <a:rPr lang="en-US" dirty="0"/>
              <a:t>possibility to make JCR-SQL queries</a:t>
            </a:r>
          </a:p>
          <a:p>
            <a:pPr lvl="1"/>
            <a:r>
              <a:rPr lang="en-US" dirty="0"/>
              <a:t>transactions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70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JCR </a:t>
            </a:r>
            <a:r>
              <a:rPr lang="fr-FR" cap="none" dirty="0" err="1" smtClean="0"/>
              <a:t>eXo</a:t>
            </a:r>
            <a:r>
              <a:rPr lang="fr-FR" dirty="0" smtClean="0"/>
              <a:t> FEATURES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Security </a:t>
            </a:r>
            <a:r>
              <a:rPr lang="en-US" dirty="0"/>
              <a:t>is natively linked to the organizational service: each node can be associated to a membership or a group, or a full set of permissions</a:t>
            </a:r>
          </a:p>
          <a:p>
            <a:pPr lvl="1"/>
            <a:r>
              <a:rPr lang="en-US" dirty="0"/>
              <a:t>Read, Write, Modify, Delete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Different ways to access the API</a:t>
            </a:r>
          </a:p>
          <a:p>
            <a:pPr lvl="1"/>
            <a:r>
              <a:rPr lang="en-US" dirty="0"/>
              <a:t>WebDAV, JCR RMI, REST API, </a:t>
            </a:r>
            <a:r>
              <a:rPr lang="en-US" dirty="0" smtClean="0"/>
              <a:t>CMIS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XML Configuration XML for JCR by plugins</a:t>
            </a:r>
          </a:p>
          <a:p>
            <a:pPr lvl="1"/>
            <a:r>
              <a:rPr lang="en-US" dirty="0"/>
              <a:t>Repository</a:t>
            </a:r>
          </a:p>
          <a:p>
            <a:pPr lvl="1"/>
            <a:r>
              <a:rPr lang="en-US" dirty="0"/>
              <a:t>Workspace</a:t>
            </a:r>
          </a:p>
          <a:p>
            <a:pPr lvl="1"/>
            <a:r>
              <a:rPr lang="en-US" dirty="0" err="1"/>
              <a:t>NameSpace</a:t>
            </a:r>
            <a:endParaRPr lang="en-US" dirty="0"/>
          </a:p>
          <a:p>
            <a:pPr lvl="1"/>
            <a:r>
              <a:rPr lang="en-US" dirty="0" err="1"/>
              <a:t>NodeType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517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Key </a:t>
            </a:r>
            <a:r>
              <a:rPr lang="fr-FR" dirty="0" err="1" smtClean="0"/>
              <a:t>Features</a:t>
            </a:r>
            <a:r>
              <a:rPr lang="fr-FR" dirty="0" smtClean="0"/>
              <a:t>	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399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exo:article</a:t>
            </a:r>
            <a:endParaRPr lang="en-US" dirty="0"/>
          </a:p>
          <a:p>
            <a:r>
              <a:rPr lang="en-US" dirty="0"/>
              <a:t>3 properties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summary</a:t>
            </a:r>
          </a:p>
          <a:p>
            <a:pPr lvl="1"/>
            <a:r>
              <a:rPr lang="en-US" dirty="0"/>
              <a:t>content</a:t>
            </a:r>
          </a:p>
          <a:p>
            <a:r>
              <a:rPr lang="en-US" dirty="0"/>
              <a:t>many sub-nodes files</a:t>
            </a:r>
          </a:p>
          <a:p>
            <a:endParaRPr lang="en-US" dirty="0"/>
          </a:p>
        </p:txBody>
      </p:sp>
      <p:pic>
        <p:nvPicPr>
          <p:cNvPr id="5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0"/>
            <a:ext cx="6324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856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Spaces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Namespaces like XML</a:t>
            </a:r>
          </a:p>
          <a:p>
            <a:pPr lvl="1"/>
            <a:r>
              <a:rPr lang="en-US" dirty="0" smtClean="0"/>
              <a:t>A prefix </a:t>
            </a:r>
            <a:r>
              <a:rPr lang="en-US" dirty="0"/>
              <a:t>is </a:t>
            </a:r>
            <a:r>
              <a:rPr lang="en-US" dirty="0" smtClean="0"/>
              <a:t>a </a:t>
            </a:r>
            <a:r>
              <a:rPr lang="en-US" dirty="0"/>
              <a:t>shortcut, which is a URI. </a:t>
            </a:r>
            <a:endParaRPr lang="en-US" dirty="0" smtClean="0"/>
          </a:p>
          <a:p>
            <a:pPr lvl="1"/>
            <a:r>
              <a:rPr lang="en-US" dirty="0" smtClean="0"/>
              <a:t>URIs </a:t>
            </a:r>
            <a:r>
              <a:rPr lang="en-US" dirty="0"/>
              <a:t>are used to avoid </a:t>
            </a:r>
            <a:r>
              <a:rPr lang="en-US" dirty="0" smtClean="0"/>
              <a:t>collisions.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prefix, delimited by a single ':' (colon) character that indicates the namespace of the item</a:t>
            </a:r>
            <a:r>
              <a:rPr lang="en-US" dirty="0" smtClean="0"/>
              <a:t>. Example: “</a:t>
            </a:r>
            <a:r>
              <a:rPr lang="en-US" dirty="0" err="1" smtClean="0"/>
              <a:t>exo:article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dirty="0" smtClean="0"/>
              <a:t>The specification contains </a:t>
            </a:r>
            <a:r>
              <a:rPr lang="en-US" dirty="0"/>
              <a:t>the following reserved </a:t>
            </a:r>
            <a:r>
              <a:rPr lang="en-US" dirty="0" smtClean="0"/>
              <a:t>names:</a:t>
            </a:r>
            <a:endParaRPr lang="en-US" dirty="0"/>
          </a:p>
          <a:p>
            <a:pPr lvl="1"/>
            <a:r>
              <a:rPr lang="en-US" dirty="0" err="1"/>
              <a:t>jcr</a:t>
            </a:r>
            <a:r>
              <a:rPr lang="en-US" dirty="0"/>
              <a:t>: Used for JCR internal types. Do not use it.</a:t>
            </a:r>
          </a:p>
          <a:p>
            <a:pPr lvl="1"/>
            <a:r>
              <a:rPr lang="en-US" dirty="0" err="1"/>
              <a:t>nt</a:t>
            </a:r>
            <a:r>
              <a:rPr lang="en-US" dirty="0"/>
              <a:t>: Used by primary types. Do not use it.</a:t>
            </a:r>
          </a:p>
          <a:p>
            <a:pPr lvl="1"/>
            <a:r>
              <a:rPr lang="en-US" dirty="0"/>
              <a:t>mix: Used for the names of built-in mixin node types. Do not use it.</a:t>
            </a:r>
          </a:p>
          <a:p>
            <a:pPr lvl="1"/>
            <a:r>
              <a:rPr lang="en-US" dirty="0"/>
              <a:t>xml: Used for XML compliance. Do not use it.</a:t>
            </a:r>
          </a:p>
          <a:p>
            <a:pPr lvl="1"/>
            <a:r>
              <a:rPr lang="en-US" dirty="0"/>
              <a:t>“”: Indicates the default namespace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5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 Spaces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Name Spaces and Node Types in Content Administration</a:t>
            </a:r>
            <a:endParaRPr lang="en-US" dirty="0"/>
          </a:p>
        </p:txBody>
      </p:sp>
      <p:pic>
        <p:nvPicPr>
          <p:cNvPr id="4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6332"/>
            <a:ext cx="8229600" cy="3327449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298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Node Type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node must have one and only one «primary node type</a:t>
            </a:r>
            <a:r>
              <a:rPr lang="en-US" dirty="0" smtClean="0"/>
              <a:t>».</a:t>
            </a:r>
            <a:endParaRPr lang="en-US" dirty="0"/>
          </a:p>
          <a:p>
            <a:pPr lvl="1"/>
            <a:r>
              <a:rPr lang="en-US" dirty="0"/>
              <a:t>The primary node defines </a:t>
            </a:r>
            <a:r>
              <a:rPr lang="en-US" dirty="0" smtClean="0"/>
              <a:t>possible properties and possible child nodes of this node, besides of other requirements and restrictions.</a:t>
            </a:r>
          </a:p>
          <a:p>
            <a:pPr lvl="1"/>
            <a:r>
              <a:rPr lang="en-US" dirty="0" smtClean="0"/>
              <a:t>The definition includes </a:t>
            </a:r>
            <a:r>
              <a:rPr lang="en-US" dirty="0" smtClean="0"/>
              <a:t>the names and types of properties and child nodes. </a:t>
            </a:r>
            <a:endParaRPr lang="en-US" dirty="0"/>
          </a:p>
          <a:p>
            <a:pPr lvl="1"/>
            <a:r>
              <a:rPr lang="en-US" dirty="0"/>
              <a:t>Each node contains a specific property called </a:t>
            </a:r>
            <a:r>
              <a:rPr lang="en-US" dirty="0" err="1"/>
              <a:t>jcr:primaryType</a:t>
            </a:r>
            <a:r>
              <a:rPr lang="en-US" dirty="0"/>
              <a:t> which contains the name of the primary type of the node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Inheritance</a:t>
            </a:r>
            <a:endParaRPr lang="en-US" dirty="0"/>
          </a:p>
          <a:p>
            <a:pPr lvl="1"/>
            <a:r>
              <a:rPr lang="en-US" dirty="0"/>
              <a:t>A primary node always inherits from a </a:t>
            </a:r>
            <a:r>
              <a:rPr lang="en-US" dirty="0" err="1"/>
              <a:t>supertype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Inheritance include the property and child node definitions.</a:t>
            </a:r>
          </a:p>
          <a:p>
            <a:pPr lvl="1"/>
            <a:r>
              <a:rPr lang="en-US" dirty="0"/>
              <a:t>A primary node type inherits also the mixin types that are assigned to the </a:t>
            </a:r>
            <a:r>
              <a:rPr lang="en-US" dirty="0" err="1"/>
              <a:t>supertype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root node type is </a:t>
            </a:r>
            <a:r>
              <a:rPr lang="en-US" dirty="0" err="1"/>
              <a:t>nt:base</a:t>
            </a:r>
            <a:r>
              <a:rPr lang="en-US" dirty="0"/>
              <a:t>. “</a:t>
            </a:r>
            <a:r>
              <a:rPr lang="en-US" dirty="0" err="1"/>
              <a:t>nt:base</a:t>
            </a:r>
            <a:r>
              <a:rPr lang="en-US" dirty="0"/>
              <a:t>” is the base type for all other types.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TABLE OF CONTENT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0" lvl="0" indent="0">
              <a:buClr>
                <a:prstClr val="white"/>
              </a:buClr>
              <a:buNone/>
            </a:pPr>
            <a:r>
              <a:rPr lang="fr-FR" dirty="0" smtClean="0">
                <a:solidFill>
                  <a:srgbClr val="F8F8F8">
                    <a:lumMod val="25000"/>
                  </a:srgbClr>
                </a:solidFill>
              </a:rPr>
              <a:t>Export </a:t>
            </a:r>
            <a:r>
              <a:rPr lang="fr-FR" dirty="0">
                <a:solidFill>
                  <a:srgbClr val="F8F8F8">
                    <a:lumMod val="25000"/>
                  </a:srgbClr>
                </a:solidFill>
              </a:rPr>
              <a:t>&amp; </a:t>
            </a:r>
            <a:r>
              <a:rPr lang="fr-FR" dirty="0" smtClean="0">
                <a:solidFill>
                  <a:srgbClr val="F8F8F8">
                    <a:lumMod val="25000"/>
                  </a:srgbClr>
                </a:solidFill>
              </a:rPr>
              <a:t>Import</a:t>
            </a:r>
            <a:endParaRPr lang="fr-FR" dirty="0">
              <a:solidFill>
                <a:srgbClr val="F8F8F8">
                  <a:lumMod val="25000"/>
                </a:srgbClr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8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dirty="0">
                <a:solidFill>
                  <a:srgbClr val="4C4C4C"/>
                </a:solidFill>
              </a:rPr>
              <a:t>JCR Concept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9"/>
          </p:nvPr>
        </p:nvSpPr>
        <p:spPr/>
        <p:txBody>
          <a:bodyPr anchor="ctr"/>
          <a:lstStyle/>
          <a:p>
            <a:pPr marL="0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None/>
            </a:pPr>
            <a:r>
              <a:rPr lang="en-GB" dirty="0">
                <a:solidFill>
                  <a:srgbClr val="4C4C4C"/>
                </a:solidFill>
              </a:rPr>
              <a:t>JCR Specification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0"/>
          </p:nvPr>
        </p:nvSpPr>
        <p:spPr>
          <a:xfrm>
            <a:off x="1280160" y="3596640"/>
            <a:ext cx="3672840" cy="1051560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JCR Key </a:t>
            </a:r>
            <a:r>
              <a:rPr lang="en-US" dirty="0" smtClean="0"/>
              <a:t>Features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1"/>
          </p:nvPr>
        </p:nvSpPr>
        <p:spPr/>
        <p:txBody>
          <a:bodyPr anchor="ctr"/>
          <a:lstStyle/>
          <a:p>
            <a:pPr marL="0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None/>
            </a:pPr>
            <a:r>
              <a:rPr lang="en-GB" dirty="0">
                <a:solidFill>
                  <a:srgbClr val="4C4C4C"/>
                </a:solidFill>
              </a:rPr>
              <a:t>Exercises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2"/>
          </p:nvPr>
        </p:nvSpPr>
        <p:spPr/>
        <p:txBody>
          <a:bodyPr anchor="ctr"/>
          <a:lstStyle/>
          <a:p>
            <a:pPr marL="0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None/>
            </a:pPr>
            <a:r>
              <a:rPr lang="en-GB" dirty="0">
                <a:solidFill>
                  <a:srgbClr val="4C4C4C"/>
                </a:solidFill>
              </a:rPr>
              <a:t>JCR Queries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3"/>
          </p:nvPr>
        </p:nvSpPr>
        <p:spPr/>
        <p:txBody>
          <a:bodyPr anchor="ctr"/>
          <a:lstStyle/>
          <a:p>
            <a:pPr marL="0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None/>
            </a:pPr>
            <a:r>
              <a:rPr lang="en-GB" dirty="0">
                <a:solidFill>
                  <a:srgbClr val="4C4C4C"/>
                </a:solidFill>
              </a:rPr>
              <a:t>JCR Configuration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4"/>
          </p:nvPr>
        </p:nvSpPr>
        <p:spPr/>
        <p:txBody>
          <a:bodyPr anchor="ctr"/>
          <a:lstStyle/>
          <a:p>
            <a:pPr marL="0" indent="0" eaLnBrk="1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None/>
            </a:pPr>
            <a:r>
              <a:rPr lang="en-GB" dirty="0">
                <a:solidFill>
                  <a:srgbClr val="4C4C4C"/>
                </a:solidFill>
              </a:rPr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58907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Type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 Type Search</a:t>
            </a:r>
            <a:endParaRPr lang="en-US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4720"/>
            <a:ext cx="8229600" cy="18503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7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Type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88" y="1185606"/>
            <a:ext cx="8226612" cy="4986593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28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NODE TYPE DEFINITION BY XML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57200" y="1143000"/>
            <a:ext cx="8229600" cy="4761303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  <p:txBody>
          <a:bodyPr wrap="square" rtlCol="0">
            <a:spAutoFit/>
          </a:bodyPr>
          <a:lstStyle/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2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cs typeface="Monaco" charset="0"/>
                <a:sym typeface="Monaco" charset="0"/>
              </a:rPr>
              <a:t>name=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200" b="0" i="0" dirty="0" err="1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exo:article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200" b="0" i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cs typeface="Monaco" charset="0"/>
                <a:sym typeface="Monaco" charset="0"/>
              </a:rPr>
              <a:t>isMixin</a:t>
            </a:r>
            <a:r>
              <a:rPr lang="en-US" sz="12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"false”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200" b="0" i="0" dirty="0" err="1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nt:base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200" b="0" i="0" dirty="0" err="1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mix:referenceable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200" b="0" i="0" dirty="0" err="1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exo:rss-enable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supertype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supertypes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name=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200" b="0" i="0" dirty="0" err="1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exo:text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 </a:t>
            </a:r>
            <a:r>
              <a:rPr lang="en-US" sz="1200" b="0" i="0" dirty="0" err="1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requiredType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"String"</a:t>
            </a:r>
            <a:endParaRPr lang="en-US" sz="1200" b="0" i="0" dirty="0" smtClean="0">
              <a:solidFill>
                <a:srgbClr val="C10202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	</a:t>
            </a:r>
            <a:r>
              <a:rPr lang="en-US" sz="1200" b="0" i="0" dirty="0" err="1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mandatory=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200" b="0" i="0" dirty="0" err="1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200" b="0" i="0" dirty="0" smtClean="0">
              <a:solidFill>
                <a:srgbClr val="C10202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	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protected=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multiple=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"false"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valueConstraints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 /&gt;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propertyDefinition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propertyDefinitions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 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name=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"*" </a:t>
            </a:r>
            <a:r>
              <a:rPr lang="en-US" sz="1200" b="0" i="0" dirty="0" err="1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defaultPrimaryType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r>
              <a:rPr lang="en-US" sz="1200" b="0" i="0" dirty="0" err="1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</a:t>
            </a:r>
            <a:endParaRPr lang="en-US" sz="1200" b="0" i="0" dirty="0" smtClean="0">
              <a:solidFill>
                <a:srgbClr val="C10202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	</a:t>
            </a:r>
            <a:r>
              <a:rPr lang="en-US" sz="1200" b="0" i="0" dirty="0" err="1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autoCreated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mandatory=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200" b="0" i="0" dirty="0" err="1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onParentVersion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"COPY"</a:t>
            </a:r>
            <a:endParaRPr lang="en-US" sz="1200" b="0" i="0" dirty="0" smtClean="0">
              <a:solidFill>
                <a:srgbClr val="C10202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	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protected=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"false" </a:t>
            </a:r>
            <a:r>
              <a:rPr lang="en-US" sz="1200" b="0" i="0" dirty="0" err="1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sameNameSiblings</a:t>
            </a:r>
            <a:r>
              <a:rPr lang="en-US" sz="1200" b="0" i="0" dirty="0" smtClean="0">
                <a:solidFill>
                  <a:srgbClr val="262626"/>
                </a:solidFill>
                <a:latin typeface="Monaco" charset="0"/>
                <a:cs typeface="Monaco" charset="0"/>
                <a:sym typeface="Monaco" charset="0"/>
              </a:rPr>
              <a:t>=</a:t>
            </a:r>
            <a:r>
              <a:rPr lang="en-US" sz="1200" b="0" i="0" dirty="0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"true"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r>
              <a:rPr lang="en-US" sz="1200" b="0" i="0" dirty="0" err="1" smtClean="0">
                <a:solidFill>
                  <a:srgbClr val="C10202"/>
                </a:solidFill>
                <a:latin typeface="Monaco" charset="0"/>
                <a:cs typeface="Monaco" charset="0"/>
                <a:sym typeface="Monaco" charset="0"/>
              </a:rPr>
              <a:t>nt:file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requiredPrimaryType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requiredPrimaryTypes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childNodeDefinition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sym typeface="Monaco" charset="0"/>
              </a:rPr>
              <a:t>	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childNodeDefinitions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 smtClean="0">
              <a:solidFill>
                <a:srgbClr val="FFCC00"/>
              </a:solidFill>
              <a:latin typeface="Monaco" charset="0"/>
              <a:sym typeface="Monaco" charset="0"/>
            </a:endParaRPr>
          </a:p>
          <a:p>
            <a:pPr marL="3175" indent="0">
              <a:lnSpc>
                <a:spcPct val="110000"/>
              </a:lnSpc>
              <a:buNone/>
            </a:pP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   &lt;/</a:t>
            </a:r>
            <a:r>
              <a:rPr lang="en-US" sz="1200" b="0" i="0" dirty="0" err="1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nodeType</a:t>
            </a:r>
            <a:r>
              <a:rPr lang="en-US" sz="1200" b="0" i="0" dirty="0" smtClean="0">
                <a:solidFill>
                  <a:srgbClr val="FFCC00"/>
                </a:solidFill>
                <a:latin typeface="Monaco" charset="0"/>
                <a:cs typeface="Monaco" charset="0"/>
                <a:sym typeface="Monaco" charset="0"/>
              </a:rPr>
              <a:t>&gt;</a:t>
            </a:r>
            <a:endParaRPr lang="en-US" sz="1200" b="0" i="0" dirty="0">
              <a:solidFill>
                <a:srgbClr val="FFCC00"/>
              </a:solidFill>
              <a:latin typeface="Monaco" charset="0"/>
              <a:sym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4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Type Creation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2834"/>
            <a:ext cx="8229600" cy="4970477"/>
          </a:xfrm>
          <a:prstGeom prst="rect">
            <a:avLst/>
          </a:prstGeom>
          <a:noFill/>
          <a:ln w="9525">
            <a:solidFill>
              <a:srgbClr val="BABAB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171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Type Inheritance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18" y="1143000"/>
            <a:ext cx="6184900" cy="4965700"/>
          </a:xfrm>
          <a:prstGeom prst="rect">
            <a:avLst/>
          </a:prstGeom>
          <a:noFill/>
          <a:ln w="9525">
            <a:solidFill>
              <a:srgbClr val="B3B3B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75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 Node Type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node can possess one or many mixin types.</a:t>
            </a:r>
          </a:p>
          <a:p>
            <a:pPr lvl="1"/>
            <a:r>
              <a:rPr lang="en-US" dirty="0"/>
              <a:t>A mixin type </a:t>
            </a:r>
            <a:r>
              <a:rPr lang="en-US" dirty="0" smtClean="0"/>
              <a:t>adds </a:t>
            </a:r>
            <a:r>
              <a:rPr lang="en-US" dirty="0"/>
              <a:t>properties and child </a:t>
            </a:r>
            <a:r>
              <a:rPr lang="en-US" dirty="0"/>
              <a:t>node possibilities and requirements </a:t>
            </a:r>
            <a:r>
              <a:rPr lang="en-US" dirty="0" smtClean="0"/>
              <a:t>to </a:t>
            </a:r>
            <a:r>
              <a:rPr lang="en-US" dirty="0"/>
              <a:t>a </a:t>
            </a:r>
            <a:r>
              <a:rPr lang="en-US" dirty="0" smtClean="0"/>
              <a:t>node. 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cannot serve, by itself, to define the structure of a </a:t>
            </a:r>
            <a:r>
              <a:rPr lang="en-US" dirty="0" smtClean="0"/>
              <a:t>node. </a:t>
            </a:r>
            <a:r>
              <a:rPr lang="en-US" dirty="0" smtClean="0"/>
              <a:t>The structure is always defined by a p</a:t>
            </a:r>
            <a:r>
              <a:rPr lang="en-US" dirty="0" smtClean="0"/>
              <a:t>rimary </a:t>
            </a:r>
            <a:r>
              <a:rPr lang="en-US" dirty="0" smtClean="0"/>
              <a:t>t</a:t>
            </a:r>
            <a:r>
              <a:rPr lang="en-US" dirty="0" smtClean="0"/>
              <a:t>ype.</a:t>
            </a:r>
            <a:endParaRPr lang="en-US" dirty="0"/>
          </a:p>
          <a:p>
            <a:pPr lvl="1"/>
            <a:r>
              <a:rPr lang="en-US" dirty="0"/>
              <a:t>There is no required </a:t>
            </a:r>
            <a:r>
              <a:rPr lang="en-US" dirty="0" err="1"/>
              <a:t>supertype</a:t>
            </a:r>
            <a:r>
              <a:rPr lang="en-US" dirty="0"/>
              <a:t> for mixin types  </a:t>
            </a:r>
          </a:p>
          <a:p>
            <a:pPr lvl="1"/>
            <a:r>
              <a:rPr lang="en-US" dirty="0"/>
              <a:t>A particular supported node type is either a primary type or a mixin type; it cannot be both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Mixin property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you add a mixin </a:t>
            </a:r>
            <a:r>
              <a:rPr lang="en-US" dirty="0" err="1"/>
              <a:t>nodetype</a:t>
            </a:r>
            <a:r>
              <a:rPr lang="en-US" dirty="0"/>
              <a:t> to a node, the node acquires a new property called </a:t>
            </a:r>
            <a:r>
              <a:rPr lang="en-US" dirty="0" err="1"/>
              <a:t>jcr:mixinTypes</a:t>
            </a:r>
            <a:r>
              <a:rPr lang="en-US" dirty="0"/>
              <a:t>. This multi-value property contains </a:t>
            </a:r>
            <a:r>
              <a:rPr lang="en-US" dirty="0" smtClean="0"/>
              <a:t>the names of the </a:t>
            </a:r>
            <a:r>
              <a:rPr lang="en-US" dirty="0"/>
              <a:t>mixin types.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47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Predefined Mixins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mix:referenceable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node type specifies an auto-created, mandatory, STRING property called </a:t>
            </a:r>
            <a:r>
              <a:rPr lang="en-US" dirty="0" err="1"/>
              <a:t>jcr:uuid</a:t>
            </a:r>
            <a:r>
              <a:rPr lang="en-US" dirty="0"/>
              <a:t>. This property is set automatically by the implementation when the </a:t>
            </a:r>
            <a:r>
              <a:rPr lang="en-US" dirty="0" err="1"/>
              <a:t>mix:referenceable</a:t>
            </a:r>
            <a:r>
              <a:rPr lang="en-US" dirty="0"/>
              <a:t> node is created or when this mixin type is added to an existing node.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node must be </a:t>
            </a:r>
            <a:r>
              <a:rPr lang="en-US" dirty="0" err="1"/>
              <a:t>mix:referenceable</a:t>
            </a:r>
            <a:r>
              <a:rPr lang="en-US" dirty="0"/>
              <a:t> in order to be the target of a REFERENCE property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/>
              <a:t>mix:versionable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mixin node type supports the versioning system. For a node to be </a:t>
            </a:r>
            <a:r>
              <a:rPr lang="en-US" dirty="0" err="1"/>
              <a:t>versionable</a:t>
            </a:r>
            <a:r>
              <a:rPr lang="en-US" dirty="0"/>
              <a:t>, it must be of this mixin node type.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30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mix:lockable</a:t>
            </a:r>
            <a:endParaRPr lang="en-US" dirty="0" smtClean="0"/>
          </a:p>
          <a:p>
            <a:pPr lvl="1"/>
            <a:r>
              <a:rPr lang="en-US" dirty="0" smtClean="0"/>
              <a:t>Only </a:t>
            </a:r>
            <a:r>
              <a:rPr lang="en-US" dirty="0"/>
              <a:t>nodes with mixin node type </a:t>
            </a:r>
            <a:r>
              <a:rPr lang="en-US" dirty="0" err="1"/>
              <a:t>mix:lockable</a:t>
            </a:r>
            <a:r>
              <a:rPr lang="en-US" dirty="0"/>
              <a:t> (inherited as part of their primary node type or explicitly assigned) may hold locks. </a:t>
            </a:r>
            <a:endParaRPr lang="en-US" dirty="0" smtClean="0"/>
          </a:p>
          <a:p>
            <a:pPr lvl="1"/>
            <a:r>
              <a:rPr lang="en-US" dirty="0"/>
              <a:t>This feature allows a user to temporarily lock nodes in order to prevent other users from changing them.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Lock Deepness</a:t>
            </a:r>
            <a:endParaRPr lang="en-US" dirty="0"/>
          </a:p>
          <a:p>
            <a:pPr lvl="1"/>
            <a:r>
              <a:rPr lang="en-US" dirty="0"/>
              <a:t>A lock can be specified as either shallow or deep. A shallow lock applies only to its holding node. A deep lock applies to its holding node and all its descendants.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Lock Owner</a:t>
            </a:r>
            <a:endParaRPr lang="en-US" dirty="0"/>
          </a:p>
          <a:p>
            <a:pPr lvl="1"/>
            <a:r>
              <a:rPr lang="en-US" dirty="0"/>
              <a:t>The user who places a lock on a node is called the lock owner.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34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Types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PropertyType.DATE</a:t>
            </a:r>
            <a:endParaRPr lang="en-US" dirty="0" smtClean="0"/>
          </a:p>
          <a:p>
            <a:pPr lvl="1"/>
            <a:r>
              <a:rPr lang="en-US" dirty="0" smtClean="0"/>
              <a:t>ISO </a:t>
            </a:r>
            <a:r>
              <a:rPr lang="en-US" dirty="0"/>
              <a:t>8601:2000-compliant format: </a:t>
            </a:r>
            <a:r>
              <a:rPr lang="en-US" dirty="0" err="1"/>
              <a:t>sYYYY-MM-</a:t>
            </a:r>
            <a:r>
              <a:rPr lang="en-US" dirty="0" err="1" smtClean="0"/>
              <a:t>DDThh:mm:ss.sssTZD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PropertyType.NAME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NAME is a pairing of a namespace and a local name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PropertyType.PATH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PATH property is an ordered list of path elements. A path element is a NAME plus an with optional index. A path may be absolute or relative.</a:t>
            </a:r>
            <a:br>
              <a:rPr lang="en-US" dirty="0"/>
            </a:br>
            <a:r>
              <a:rPr lang="en-US" dirty="0"/>
              <a:t>Example: /</a:t>
            </a:r>
            <a:r>
              <a:rPr lang="en-US" dirty="0" err="1"/>
              <a:t>myapp:document</a:t>
            </a:r>
            <a:r>
              <a:rPr lang="en-US" dirty="0"/>
              <a:t>/</a:t>
            </a:r>
            <a:r>
              <a:rPr lang="en-US" dirty="0" err="1"/>
              <a:t>myapp:paragraph</a:t>
            </a:r>
            <a:r>
              <a:rPr lang="en-US" dirty="0"/>
              <a:t>[3</a:t>
            </a:r>
            <a:r>
              <a:rPr lang="en-US" dirty="0" smtClean="0"/>
              <a:t>]</a:t>
            </a:r>
          </a:p>
          <a:p>
            <a:pPr lvl="1"/>
            <a:endParaRPr lang="en-US" dirty="0"/>
          </a:p>
          <a:p>
            <a:r>
              <a:rPr lang="en-US" dirty="0" err="1" smtClean="0"/>
              <a:t>PropertyType.REFERENCE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REFERENCE property stores the UUID of a </a:t>
            </a:r>
            <a:r>
              <a:rPr lang="en-US" dirty="0" err="1"/>
              <a:t>referenceable</a:t>
            </a:r>
            <a:r>
              <a:rPr lang="en-US" dirty="0"/>
              <a:t> node (one having type </a:t>
            </a:r>
            <a:r>
              <a:rPr lang="en-US" dirty="0" err="1"/>
              <a:t>mix:referenceable</a:t>
            </a:r>
            <a:r>
              <a:rPr lang="en-US" dirty="0"/>
              <a:t>). The referential integrity of REFERENCE properties must be guaranteed.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3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Bike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Preparation: Create the node type “</a:t>
            </a:r>
            <a:r>
              <a:rPr lang="en-US" dirty="0" err="1"/>
              <a:t>BikeModel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Create a namespace “bb”</a:t>
            </a:r>
          </a:p>
          <a:p>
            <a:pPr lvl="1"/>
            <a:r>
              <a:rPr lang="en-US" dirty="0"/>
              <a:t>Create a node type “</a:t>
            </a:r>
            <a:r>
              <a:rPr lang="en-US" dirty="0" err="1"/>
              <a:t>bikeModel</a:t>
            </a:r>
            <a:r>
              <a:rPr lang="en-US" dirty="0"/>
              <a:t>” that inherits from “</a:t>
            </a:r>
            <a:r>
              <a:rPr lang="en-US" dirty="0" err="1"/>
              <a:t>exo:product</a:t>
            </a:r>
            <a:r>
              <a:rPr lang="en-US" dirty="0"/>
              <a:t>”. Do not save yet! Add the string property “model“ and the double property “price” to the </a:t>
            </a:r>
            <a:r>
              <a:rPr lang="en-US" dirty="0" err="1"/>
              <a:t>bikeModel</a:t>
            </a:r>
            <a:r>
              <a:rPr lang="en-US" dirty="0"/>
              <a:t> node type. Now, save the node type. After saving you cannot modify the node type anymore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This node type will be </a:t>
            </a:r>
            <a:r>
              <a:rPr lang="en-US" smtClean="0"/>
              <a:t>used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9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JCR Concept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4254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JCR Export and Import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System View – Document View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70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516" y="231776"/>
            <a:ext cx="8340969" cy="585788"/>
          </a:xfrm>
        </p:spPr>
        <p:txBody>
          <a:bodyPr lIns="37410" tIns="37410" rIns="37410" bIns="37410" anchor="b"/>
          <a:lstStyle/>
          <a:p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Export - Import</a:t>
            </a:r>
            <a:endParaRPr lang="en-US" dirty="0">
              <a:latin typeface="Arial" charset="0"/>
              <a:ea typeface="MS Gothic" charset="0"/>
              <a:cs typeface="MS Gothic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02981" y="972791"/>
            <a:ext cx="8340969" cy="4616450"/>
          </a:xfrm>
        </p:spPr>
        <p:txBody>
          <a:bodyPr lIns="37410" tIns="37410" rIns="37410" bIns="37410"/>
          <a:lstStyle/>
          <a:p>
            <a:pPr lvl="1">
              <a:lnSpc>
                <a:spcPct val="90000"/>
              </a:lnSpc>
            </a:pPr>
            <a:r>
              <a:rPr lang="en-US" dirty="0">
                <a:latin typeface="Arial" charset="0"/>
                <a:ea typeface="MS Gothic" charset="0"/>
                <a:cs typeface="MS Gothic" charset="0"/>
              </a:rPr>
              <a:t>You </a:t>
            </a: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can export a </a:t>
            </a: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node using the Content Explorer.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This exports </a:t>
            </a: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the node and all its descendants to an xml file.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You import the exported file to another node or another installation of eXo, also for transferring between from Pre-Prod and Production systems.</a:t>
            </a:r>
            <a:endParaRPr lang="en-US" dirty="0">
              <a:latin typeface="Arial" charset="0"/>
              <a:ea typeface="MS Gothic" charset="0"/>
              <a:cs typeface="MS Gothic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25" y="3068960"/>
            <a:ext cx="5921565" cy="1816844"/>
          </a:xfrm>
          <a:prstGeom prst="rect">
            <a:avLst/>
          </a:prstGeom>
          <a:ln>
            <a:solidFill>
              <a:srgbClr val="BFBFBF"/>
            </a:solidFill>
          </a:ln>
        </p:spPr>
      </p:pic>
    </p:spTree>
    <p:extLst>
      <p:ext uri="{BB962C8B-B14F-4D97-AF65-F5344CB8AC3E}">
        <p14:creationId xmlns:p14="http://schemas.microsoft.com/office/powerpoint/2010/main" val="389781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516" y="231776"/>
            <a:ext cx="8340969" cy="585788"/>
          </a:xfrm>
        </p:spPr>
        <p:txBody>
          <a:bodyPr lIns="37410" tIns="37410" rIns="37410" bIns="37410" anchor="b"/>
          <a:lstStyle/>
          <a:p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Export - Import</a:t>
            </a:r>
            <a:endParaRPr lang="en-US" dirty="0">
              <a:latin typeface="Arial" charset="0"/>
              <a:ea typeface="MS Gothic" charset="0"/>
              <a:cs typeface="MS Gothic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02981" y="972791"/>
            <a:ext cx="8340969" cy="4616450"/>
          </a:xfrm>
        </p:spPr>
        <p:txBody>
          <a:bodyPr lIns="37410" tIns="37410" rIns="37410" bIns="37410"/>
          <a:lstStyle/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When exporting you can choose between two different xml </a:t>
            </a: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formats.</a:t>
            </a:r>
            <a:endParaRPr lang="en-US" dirty="0" smtClean="0">
              <a:latin typeface="Arial" charset="0"/>
              <a:ea typeface="MS Gothic" charset="0"/>
              <a:cs typeface="MS Gothic" charset="0"/>
            </a:endParaRPr>
          </a:p>
          <a:p>
            <a:pPr lvl="1">
              <a:lnSpc>
                <a:spcPct val="90000"/>
              </a:lnSpc>
            </a:pPr>
            <a:endParaRPr lang="en-US" dirty="0" smtClean="0">
              <a:latin typeface="Arial" charset="0"/>
              <a:ea typeface="MS Gothic" charset="0"/>
              <a:cs typeface="MS Gothic" charset="0"/>
            </a:endParaRPr>
          </a:p>
          <a:p>
            <a:pPr lvl="1">
              <a:lnSpc>
                <a:spcPct val="90000"/>
              </a:lnSpc>
            </a:pPr>
            <a:endParaRPr lang="en-US" dirty="0">
              <a:latin typeface="Arial" charset="0"/>
              <a:ea typeface="MS Gothic" charset="0"/>
              <a:cs typeface="MS Gothic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27" y="2492896"/>
            <a:ext cx="8257420" cy="25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7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and Document View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XSD schemas for export and import</a:t>
            </a:r>
          </a:p>
          <a:p>
            <a:endParaRPr lang="en-US" dirty="0" smtClean="0"/>
          </a:p>
          <a:p>
            <a:r>
              <a:rPr lang="en-US" dirty="0" smtClean="0"/>
              <a:t>System View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system view mapping provides a complete serialization of workspace content to XML without loss of information.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Document View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specification states: “The document view is designed to be more human-readable than the system view, though it achieves this at the expense of completeness.” Notably, the node type information is not included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Root node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workspace root node is mapped to an XML element with the name </a:t>
            </a:r>
            <a:r>
              <a:rPr lang="en-US" dirty="0" err="1"/>
              <a:t>jcr:root</a:t>
            </a:r>
            <a:r>
              <a:rPr lang="en-US" dirty="0"/>
              <a:t>, because XML elements cannot have empty-string names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3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JCR EXPORT USING THE DOCUMENT VIEW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ln>
            <a:solidFill>
              <a:srgbClr val="DDDDDD"/>
            </a:solidFill>
          </a:ln>
        </p:spPr>
        <p:txBody>
          <a:bodyPr/>
          <a:lstStyle/>
          <a:p>
            <a:pPr marL="407349" indent="-407349">
              <a:lnSpc>
                <a:spcPct val="150000"/>
              </a:lnSpc>
            </a:pPr>
            <a:r>
              <a:rPr lang="en-US" dirty="0">
                <a:solidFill>
                  <a:srgbClr val="000088"/>
                </a:solidFill>
              </a:rPr>
              <a:t>&lt;</a:t>
            </a:r>
            <a:r>
              <a:rPr lang="en-US" dirty="0" err="1">
                <a:solidFill>
                  <a:srgbClr val="000088"/>
                </a:solidFill>
              </a:rPr>
              <a:t>myapp:document</a:t>
            </a:r>
            <a:r>
              <a:rPr lang="en-US" dirty="0">
                <a:solidFill>
                  <a:srgbClr val="774000"/>
                </a:solidFill>
              </a:rPr>
              <a:t> </a:t>
            </a:r>
            <a:r>
              <a:rPr lang="en-US" dirty="0" err="1">
                <a:solidFill>
                  <a:srgbClr val="774000"/>
                </a:solidFill>
              </a:rPr>
              <a:t>jcr:primaryType</a:t>
            </a:r>
            <a:r>
              <a:rPr lang="en-US" dirty="0">
                <a:solidFill>
                  <a:srgbClr val="774000"/>
                </a:solidFill>
              </a:rPr>
              <a:t>=</a:t>
            </a:r>
            <a:r>
              <a:rPr lang="en-US" dirty="0">
                <a:solidFill>
                  <a:srgbClr val="660000"/>
                </a:solidFill>
              </a:rPr>
              <a:t>"</a:t>
            </a:r>
            <a:r>
              <a:rPr lang="en-US" dirty="0" err="1">
                <a:solidFill>
                  <a:srgbClr val="660000"/>
                </a:solidFill>
              </a:rPr>
              <a:t>mynt:document</a:t>
            </a:r>
            <a:r>
              <a:rPr lang="en-US" dirty="0">
                <a:solidFill>
                  <a:srgbClr val="660000"/>
                </a:solidFill>
              </a:rPr>
              <a:t>"</a:t>
            </a:r>
            <a:r>
              <a:rPr lang="en-US" dirty="0">
                <a:solidFill>
                  <a:srgbClr val="774000"/>
                </a:solidFill>
              </a:rPr>
              <a:t> </a:t>
            </a:r>
            <a:r>
              <a:rPr lang="en-US" dirty="0" err="1">
                <a:solidFill>
                  <a:srgbClr val="774000"/>
                </a:solidFill>
              </a:rPr>
              <a:t>myapp:title</a:t>
            </a:r>
            <a:r>
              <a:rPr lang="en-US" dirty="0">
                <a:solidFill>
                  <a:srgbClr val="774000"/>
                </a:solidFill>
              </a:rPr>
              <a:t>=</a:t>
            </a:r>
            <a:r>
              <a:rPr lang="en-US" dirty="0">
                <a:solidFill>
                  <a:srgbClr val="660000"/>
                </a:solidFill>
              </a:rPr>
              <a:t>"JSR 170"</a:t>
            </a:r>
            <a:r>
              <a:rPr lang="en-US" dirty="0">
                <a:solidFill>
                  <a:srgbClr val="774000"/>
                </a:solidFill>
              </a:rPr>
              <a:t> </a:t>
            </a:r>
            <a:r>
              <a:rPr lang="en-US" dirty="0" err="1">
                <a:solidFill>
                  <a:srgbClr val="774000"/>
                </a:solidFill>
              </a:rPr>
              <a:t>myapp:lead</a:t>
            </a:r>
            <a:r>
              <a:rPr lang="en-US" dirty="0">
                <a:solidFill>
                  <a:srgbClr val="774000"/>
                </a:solidFill>
              </a:rPr>
              <a:t>=</a:t>
            </a:r>
            <a:r>
              <a:rPr lang="en-US" dirty="0">
                <a:solidFill>
                  <a:srgbClr val="660000"/>
                </a:solidFill>
              </a:rPr>
              <a:t>"Content Repository"</a:t>
            </a:r>
            <a:r>
              <a:rPr lang="en-US" dirty="0">
                <a:solidFill>
                  <a:srgbClr val="000088"/>
                </a:solidFill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</a:t>
            </a:r>
            <a:r>
              <a:rPr lang="en-US" dirty="0">
                <a:solidFill>
                  <a:srgbClr val="000088"/>
                </a:solidFill>
              </a:rPr>
              <a:t>&lt;</a:t>
            </a:r>
            <a:r>
              <a:rPr lang="en-US" dirty="0" err="1">
                <a:solidFill>
                  <a:srgbClr val="000088"/>
                </a:solidFill>
              </a:rPr>
              <a:t>myapp:body</a:t>
            </a:r>
            <a:r>
              <a:rPr lang="en-US" dirty="0">
                <a:solidFill>
                  <a:srgbClr val="774000"/>
                </a:solidFill>
              </a:rPr>
              <a:t> </a:t>
            </a:r>
            <a:r>
              <a:rPr lang="en-US" dirty="0" err="1">
                <a:solidFill>
                  <a:srgbClr val="774000"/>
                </a:solidFill>
              </a:rPr>
              <a:t>jcr:primaryType</a:t>
            </a:r>
            <a:r>
              <a:rPr lang="en-US" dirty="0">
                <a:solidFill>
                  <a:srgbClr val="774000"/>
                </a:solidFill>
              </a:rPr>
              <a:t>=</a:t>
            </a:r>
            <a:r>
              <a:rPr lang="en-US" dirty="0">
                <a:solidFill>
                  <a:srgbClr val="660000"/>
                </a:solidFill>
              </a:rPr>
              <a:t>"</a:t>
            </a:r>
            <a:r>
              <a:rPr lang="en-US" dirty="0" err="1">
                <a:solidFill>
                  <a:srgbClr val="660000"/>
                </a:solidFill>
              </a:rPr>
              <a:t>mynt:body</a:t>
            </a:r>
            <a:r>
              <a:rPr lang="en-US" dirty="0">
                <a:solidFill>
                  <a:srgbClr val="660000"/>
                </a:solidFill>
              </a:rPr>
              <a:t>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            </a:t>
            </a:r>
            <a:r>
              <a:rPr lang="en-US" dirty="0">
                <a:solidFill>
                  <a:srgbClr val="000088"/>
                </a:solidFill>
              </a:rPr>
              <a:t>&lt;</a:t>
            </a:r>
            <a:r>
              <a:rPr lang="en-US" dirty="0" err="1">
                <a:solidFill>
                  <a:srgbClr val="000088"/>
                </a:solidFill>
              </a:rPr>
              <a:t>myapp:paragraph</a:t>
            </a:r>
            <a:r>
              <a:rPr lang="en-US" dirty="0">
                <a:solidFill>
                  <a:srgbClr val="774000"/>
                </a:solidFill>
              </a:rPr>
              <a:t> </a:t>
            </a:r>
            <a:r>
              <a:rPr lang="en-US" dirty="0" err="1">
                <a:solidFill>
                  <a:srgbClr val="774000"/>
                </a:solidFill>
              </a:rPr>
              <a:t>jcr:primaryType</a:t>
            </a:r>
            <a:r>
              <a:rPr lang="en-US" dirty="0">
                <a:solidFill>
                  <a:srgbClr val="774000"/>
                </a:solidFill>
              </a:rPr>
              <a:t>=</a:t>
            </a:r>
            <a:r>
              <a:rPr lang="en-US" dirty="0">
                <a:solidFill>
                  <a:srgbClr val="660000"/>
                </a:solidFill>
              </a:rPr>
              <a:t>"</a:t>
            </a:r>
            <a:r>
              <a:rPr lang="en-US" dirty="0" err="1">
                <a:solidFill>
                  <a:srgbClr val="660000"/>
                </a:solidFill>
              </a:rPr>
              <a:t>mynt:paragraph</a:t>
            </a:r>
            <a:r>
              <a:rPr lang="en-US" dirty="0">
                <a:solidFill>
                  <a:srgbClr val="660000"/>
                </a:solidFill>
              </a:rPr>
              <a:t>"</a:t>
            </a:r>
            <a:r>
              <a:rPr lang="en-US" dirty="0">
                <a:solidFill>
                  <a:srgbClr val="774000"/>
                </a:solidFill>
              </a:rPr>
              <a:t> </a:t>
            </a:r>
            <a:r>
              <a:rPr lang="en-US" dirty="0" err="1">
                <a:solidFill>
                  <a:srgbClr val="774000"/>
                </a:solidFill>
              </a:rPr>
              <a:t>myapp:title</a:t>
            </a:r>
            <a:r>
              <a:rPr lang="en-US" dirty="0">
                <a:solidFill>
                  <a:srgbClr val="774000"/>
                </a:solidFill>
              </a:rPr>
              <a:t>=</a:t>
            </a:r>
            <a:r>
              <a:rPr lang="en-US" dirty="0">
                <a:solidFill>
                  <a:srgbClr val="660000"/>
                </a:solidFill>
              </a:rPr>
              <a:t>"Node Types"</a:t>
            </a:r>
            <a:r>
              <a:rPr lang="en-US" dirty="0">
                <a:solidFill>
                  <a:srgbClr val="774000"/>
                </a:solidFill>
              </a:rPr>
              <a:t> </a:t>
            </a:r>
            <a:r>
              <a:rPr lang="en-US" dirty="0" err="1">
                <a:solidFill>
                  <a:srgbClr val="774000"/>
                </a:solidFill>
              </a:rPr>
              <a:t>myapp:text</a:t>
            </a:r>
            <a:r>
              <a:rPr lang="en-US" dirty="0">
                <a:solidFill>
                  <a:srgbClr val="774000"/>
                </a:solidFill>
              </a:rPr>
              <a:t>=</a:t>
            </a:r>
            <a:r>
              <a:rPr lang="en-US" dirty="0">
                <a:solidFill>
                  <a:srgbClr val="660000"/>
                </a:solidFill>
              </a:rPr>
              <a:t>"An important feature..."</a:t>
            </a:r>
            <a:r>
              <a:rPr lang="en-US" dirty="0">
                <a:solidFill>
                  <a:srgbClr val="774000"/>
                </a:solidFill>
              </a:rPr>
              <a:t>/</a:t>
            </a:r>
            <a:r>
              <a:rPr lang="en-US" dirty="0">
                <a:solidFill>
                  <a:srgbClr val="000088"/>
                </a:solidFill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</a:t>
            </a:r>
            <a:r>
              <a:rPr lang="en-US" dirty="0">
                <a:solidFill>
                  <a:srgbClr val="000088"/>
                </a:solidFill>
              </a:rPr>
              <a:t>&lt;/</a:t>
            </a:r>
            <a:r>
              <a:rPr lang="en-US" dirty="0" err="1">
                <a:solidFill>
                  <a:srgbClr val="000088"/>
                </a:solidFill>
              </a:rPr>
              <a:t>myapp:body</a:t>
            </a:r>
            <a:r>
              <a:rPr lang="en-US" dirty="0">
                <a:solidFill>
                  <a:srgbClr val="000088"/>
                </a:solidFill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88"/>
                </a:solidFill>
              </a:rPr>
              <a:t>&lt;/</a:t>
            </a:r>
            <a:r>
              <a:rPr lang="en-US" dirty="0" err="1">
                <a:solidFill>
                  <a:srgbClr val="000088"/>
                </a:solidFill>
              </a:rPr>
              <a:t>myapp:document</a:t>
            </a:r>
            <a:r>
              <a:rPr lang="en-US" dirty="0">
                <a:solidFill>
                  <a:srgbClr val="000088"/>
                </a:solidFill>
              </a:rPr>
              <a:t>&gt;</a:t>
            </a:r>
            <a:r>
              <a:rPr lang="en-US" sz="1200" dirty="0"/>
              <a:t> </a:t>
            </a:r>
          </a:p>
          <a:p>
            <a:endParaRPr lang="tr-TR" dirty="0"/>
          </a:p>
          <a:p>
            <a:endParaRPr lang="tr-T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7677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View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ln>
            <a:solidFill>
              <a:srgbClr val="DDDDDD"/>
            </a:solidFill>
          </a:ln>
        </p:spPr>
        <p:txBody>
          <a:bodyPr/>
          <a:lstStyle/>
          <a:p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sv:node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xmlns:jcr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u="sng" dirty="0">
                <a:solidFill>
                  <a:srgbClr val="009999"/>
                </a:solidFill>
                <a:hlinkClick r:id="rId2"/>
              </a:rPr>
              <a:t>http://www.jcp.org/jcr/1.0</a:t>
            </a:r>
            <a:r>
              <a:rPr lang="en-US" sz="1100" dirty="0">
                <a:solidFill>
                  <a:srgbClr val="774000"/>
                </a:solidFill>
              </a:rPr>
              <a:t>"xmlns:nt=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u="sng" dirty="0">
                <a:solidFill>
                  <a:srgbClr val="009999"/>
                </a:solidFill>
                <a:hlinkClick r:id="rId3"/>
              </a:rPr>
              <a:t>http://www.jcp.org/jcr/nt/1.0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dirty="0">
                <a:solidFill>
                  <a:srgbClr val="774000"/>
                </a:solidFill>
              </a:rPr>
              <a:t>xmlns:mix=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u="sng" dirty="0">
                <a:solidFill>
                  <a:srgbClr val="009999"/>
                </a:solidFill>
                <a:hlinkClick r:id="rId4"/>
              </a:rPr>
              <a:t>http://www.jcp.org/jcr/mix/1.0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xmlns:sv</a:t>
            </a:r>
            <a:r>
              <a:rPr lang="en-US" sz="1100" dirty="0">
                <a:solidFill>
                  <a:srgbClr val="774000"/>
                </a:solidFill>
              </a:rPr>
              <a:t>=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u="sng" dirty="0">
                <a:solidFill>
                  <a:srgbClr val="009999"/>
                </a:solidFill>
                <a:hlinkClick r:id="rId5"/>
              </a:rPr>
              <a:t>http://www.jcp.org/jcr/sv/1.0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dirty="0">
                <a:solidFill>
                  <a:srgbClr val="774000"/>
                </a:solidFill>
              </a:rPr>
              <a:t>xmlns:myapp=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u="sng" dirty="0">
                <a:solidFill>
                  <a:srgbClr val="009999"/>
                </a:solidFill>
                <a:hlinkClick r:id="rId6"/>
              </a:rPr>
              <a:t>http://mycorp.com/</a:t>
            </a:r>
            <a:r>
              <a:rPr lang="en-US" sz="1100" u="sng" dirty="0" err="1">
                <a:solidFill>
                  <a:srgbClr val="009999"/>
                </a:solidFill>
                <a:hlinkClick r:id="rId6"/>
              </a:rPr>
              <a:t>myapp</a:t>
            </a:r>
            <a:r>
              <a:rPr lang="en-US" sz="1100" dirty="0" err="1">
                <a:solidFill>
                  <a:srgbClr val="660000"/>
                </a:solidFill>
              </a:rPr>
              <a:t>"</a:t>
            </a:r>
            <a:r>
              <a:rPr lang="en-US" sz="1100" dirty="0" err="1">
                <a:solidFill>
                  <a:srgbClr val="774000"/>
                </a:solidFill>
              </a:rPr>
              <a:t>xmlns:mynt</a:t>
            </a:r>
            <a:r>
              <a:rPr lang="en-US" sz="1100" dirty="0">
                <a:solidFill>
                  <a:srgbClr val="774000"/>
                </a:solidFill>
              </a:rPr>
              <a:t>=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u="sng" dirty="0">
                <a:solidFill>
                  <a:srgbClr val="009999"/>
                </a:solidFill>
                <a:hlinkClick r:id="rId7"/>
              </a:rPr>
              <a:t>http://mycorp.com/mynt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dirty="0" err="1">
                <a:solidFill>
                  <a:srgbClr val="660000"/>
                </a:solidFill>
              </a:rPr>
              <a:t>myapp:document</a:t>
            </a:r>
            <a:r>
              <a:rPr lang="en-US" sz="1100" dirty="0">
                <a:solidFill>
                  <a:srgbClr val="660000"/>
                </a:solidFill>
              </a:rPr>
              <a:t>"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dirty="0" err="1">
                <a:solidFill>
                  <a:srgbClr val="774000"/>
                </a:solidFill>
              </a:rPr>
              <a:t>jcr:primaryType</a:t>
            </a:r>
            <a:r>
              <a:rPr lang="en-US" sz="1100" dirty="0">
                <a:solidFill>
                  <a:srgbClr val="774000"/>
                </a:solidFill>
              </a:rPr>
              <a:t>" </a:t>
            </a:r>
            <a:r>
              <a:rPr lang="en-US" sz="1100" dirty="0" err="1">
                <a:solidFill>
                  <a:srgbClr val="774000"/>
                </a:solidFill>
              </a:rPr>
              <a:t>sv:type</a:t>
            </a:r>
            <a:r>
              <a:rPr lang="en-US" sz="1100" dirty="0">
                <a:solidFill>
                  <a:srgbClr val="774000"/>
                </a:solidFill>
              </a:rPr>
              <a:t>="Name"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 err="1"/>
              <a:t>mynt:document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dirty="0" err="1">
                <a:solidFill>
                  <a:srgbClr val="774000"/>
                </a:solidFill>
              </a:rPr>
              <a:t>myapp:title</a:t>
            </a:r>
            <a:r>
              <a:rPr lang="en-US" sz="1100" dirty="0">
                <a:solidFill>
                  <a:srgbClr val="774000"/>
                </a:solidFill>
              </a:rPr>
              <a:t>" </a:t>
            </a:r>
            <a:r>
              <a:rPr lang="en-US" sz="1100" dirty="0" err="1">
                <a:solidFill>
                  <a:srgbClr val="774000"/>
                </a:solidFill>
              </a:rPr>
              <a:t>sv:type</a:t>
            </a:r>
            <a:r>
              <a:rPr lang="en-US" sz="1100" dirty="0">
                <a:solidFill>
                  <a:srgbClr val="774000"/>
                </a:solidFill>
              </a:rPr>
              <a:t>=</a:t>
            </a:r>
            <a:r>
              <a:rPr lang="en-US" sz="1100" dirty="0">
                <a:solidFill>
                  <a:srgbClr val="660000"/>
                </a:solidFill>
              </a:rPr>
              <a:t>"String"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/>
              <a:t>JSR 170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dirty="0" err="1">
                <a:solidFill>
                  <a:srgbClr val="774000"/>
                </a:solidFill>
              </a:rPr>
              <a:t>myapp:lead</a:t>
            </a:r>
            <a:r>
              <a:rPr lang="en-US" sz="1100" dirty="0">
                <a:solidFill>
                  <a:srgbClr val="774000"/>
                </a:solidFill>
              </a:rPr>
              <a:t>" </a:t>
            </a:r>
            <a:r>
              <a:rPr lang="en-US" sz="1100" dirty="0" err="1">
                <a:solidFill>
                  <a:srgbClr val="774000"/>
                </a:solidFill>
              </a:rPr>
              <a:t>sv:type</a:t>
            </a:r>
            <a:r>
              <a:rPr lang="en-US" sz="1100" dirty="0">
                <a:solidFill>
                  <a:srgbClr val="774000"/>
                </a:solidFill>
              </a:rPr>
              <a:t>=</a:t>
            </a:r>
            <a:r>
              <a:rPr lang="en-US" sz="1100" dirty="0">
                <a:solidFill>
                  <a:srgbClr val="660000"/>
                </a:solidFill>
              </a:rPr>
              <a:t>"String"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/>
              <a:t>Content Repository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sv:node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dirty="0" err="1">
                <a:solidFill>
                  <a:srgbClr val="774000"/>
                </a:solidFill>
              </a:rPr>
              <a:t>myapp:body</a:t>
            </a:r>
            <a:r>
              <a:rPr lang="en-US" sz="1100" dirty="0">
                <a:solidFill>
                  <a:srgbClr val="774000"/>
                </a:solidFill>
              </a:rPr>
              <a:t>"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dirty="0" err="1">
                <a:solidFill>
                  <a:srgbClr val="774000"/>
                </a:solidFill>
              </a:rPr>
              <a:t>jcr:primaryType</a:t>
            </a:r>
            <a:r>
              <a:rPr lang="en-US" sz="1100" dirty="0">
                <a:solidFill>
                  <a:srgbClr val="774000"/>
                </a:solidFill>
              </a:rPr>
              <a:t>" </a:t>
            </a:r>
            <a:r>
              <a:rPr lang="en-US" sz="1100" dirty="0" err="1">
                <a:solidFill>
                  <a:srgbClr val="774000"/>
                </a:solidFill>
              </a:rPr>
              <a:t>sv:type</a:t>
            </a:r>
            <a:r>
              <a:rPr lang="en-US" sz="1100" dirty="0">
                <a:solidFill>
                  <a:srgbClr val="774000"/>
                </a:solidFill>
              </a:rPr>
              <a:t>="Name"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 err="1"/>
              <a:t>mynt:body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sv:node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dirty="0" err="1">
                <a:solidFill>
                  <a:srgbClr val="774000"/>
                </a:solidFill>
              </a:rPr>
              <a:t>myapp:paragraph</a:t>
            </a:r>
            <a:r>
              <a:rPr lang="en-US" sz="1100" dirty="0">
                <a:solidFill>
                  <a:srgbClr val="774000"/>
                </a:solidFill>
              </a:rPr>
              <a:t>"</a:t>
            </a:r>
            <a:r>
              <a:rPr lang="en-US" sz="1100" dirty="0"/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dirty="0" err="1">
                <a:solidFill>
                  <a:srgbClr val="774000"/>
                </a:solidFill>
              </a:rPr>
              <a:t>jcr:primaryType</a:t>
            </a:r>
            <a:r>
              <a:rPr lang="en-US" sz="1100" dirty="0">
                <a:solidFill>
                  <a:srgbClr val="774000"/>
                </a:solidFill>
              </a:rPr>
              <a:t>" </a:t>
            </a:r>
            <a:r>
              <a:rPr lang="en-US" sz="1100" dirty="0" err="1">
                <a:solidFill>
                  <a:srgbClr val="774000"/>
                </a:solidFill>
              </a:rPr>
              <a:t>sv:type</a:t>
            </a:r>
            <a:r>
              <a:rPr lang="en-US" sz="1100" dirty="0">
                <a:solidFill>
                  <a:srgbClr val="774000"/>
                </a:solidFill>
              </a:rPr>
              <a:t>="Name"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 err="1"/>
              <a:t>mynt:paragraph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dirty="0" err="1">
                <a:solidFill>
                  <a:srgbClr val="774000"/>
                </a:solidFill>
              </a:rPr>
              <a:t>myapp:title</a:t>
            </a:r>
            <a:r>
              <a:rPr lang="en-US" sz="1100" dirty="0">
                <a:solidFill>
                  <a:srgbClr val="774000"/>
                </a:solidFill>
              </a:rPr>
              <a:t>" </a:t>
            </a:r>
            <a:r>
              <a:rPr lang="en-US" sz="1100" dirty="0" err="1">
                <a:solidFill>
                  <a:srgbClr val="774000"/>
                </a:solidFill>
              </a:rPr>
              <a:t>sv:type</a:t>
            </a:r>
            <a:r>
              <a:rPr lang="en-US" sz="1100" dirty="0">
                <a:solidFill>
                  <a:srgbClr val="774000"/>
                </a:solidFill>
              </a:rPr>
              <a:t>="String"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/>
              <a:t>Node Types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774000"/>
                </a:solidFill>
              </a:rPr>
              <a:t> </a:t>
            </a:r>
            <a:r>
              <a:rPr lang="en-US" sz="1100" dirty="0" err="1">
                <a:solidFill>
                  <a:srgbClr val="774000"/>
                </a:solidFill>
              </a:rPr>
              <a:t>sv:name</a:t>
            </a:r>
            <a:r>
              <a:rPr lang="en-US" sz="1100" dirty="0">
                <a:solidFill>
                  <a:srgbClr val="774000"/>
                </a:solidFill>
              </a:rPr>
              <a:t>="</a:t>
            </a:r>
            <a:r>
              <a:rPr lang="en-US" sz="1100" dirty="0" err="1">
                <a:solidFill>
                  <a:srgbClr val="774000"/>
                </a:solidFill>
              </a:rPr>
              <a:t>myapp:text</a:t>
            </a:r>
            <a:r>
              <a:rPr lang="en-US" sz="1100" dirty="0">
                <a:solidFill>
                  <a:srgbClr val="774000"/>
                </a:solidFill>
              </a:rPr>
              <a:t>" </a:t>
            </a:r>
            <a:r>
              <a:rPr lang="en-US" sz="1100" dirty="0" err="1">
                <a:solidFill>
                  <a:srgbClr val="774000"/>
                </a:solidFill>
              </a:rPr>
              <a:t>sv:type</a:t>
            </a:r>
            <a:r>
              <a:rPr lang="en-US" sz="1100" dirty="0">
                <a:solidFill>
                  <a:srgbClr val="774000"/>
                </a:solidFill>
              </a:rPr>
              <a:t>=</a:t>
            </a:r>
            <a:r>
              <a:rPr lang="en-US" sz="1100" dirty="0">
                <a:solidFill>
                  <a:srgbClr val="660000"/>
                </a:solidFill>
              </a:rPr>
              <a:t>"String"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/>
              <a:t>An important feature...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sv:value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      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sv:property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>
                <a:ea typeface="ヒラギノ角ゴ ProN W6" charset="0"/>
                <a:cs typeface="ヒラギノ角ゴ ProN W6" charset="0"/>
              </a:rPr>
              <a:t/>
            </a:r>
            <a:br>
              <a:rPr lang="en-US" sz="1100" dirty="0">
                <a:ea typeface="ヒラギノ角ゴ ProN W6" charset="0"/>
                <a:cs typeface="ヒラギノ角ゴ ProN W6" charset="0"/>
              </a:rPr>
            </a:br>
            <a:r>
              <a:rPr lang="en-US" sz="1100" dirty="0"/>
              <a:t>            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sv:node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/>
              <a:t>     </a:t>
            </a:r>
            <a:r>
              <a:rPr lang="en-US" sz="1100" dirty="0">
                <a:solidFill>
                  <a:srgbClr val="000088"/>
                </a:solidFill>
              </a:rPr>
              <a:t>&lt;/</a:t>
            </a:r>
            <a:r>
              <a:rPr lang="en-US" sz="1100" dirty="0" err="1">
                <a:solidFill>
                  <a:srgbClr val="000088"/>
                </a:solidFill>
              </a:rPr>
              <a:t>sv:node</a:t>
            </a:r>
            <a:r>
              <a:rPr lang="en-US" sz="1100" dirty="0">
                <a:solidFill>
                  <a:srgbClr val="000088"/>
                </a:solidFill>
              </a:rPr>
              <a:t>&gt;&lt;/</a:t>
            </a:r>
            <a:r>
              <a:rPr lang="en-US" sz="1100" dirty="0" err="1">
                <a:solidFill>
                  <a:srgbClr val="000088"/>
                </a:solidFill>
              </a:rPr>
              <a:t>sv:node</a:t>
            </a:r>
            <a:r>
              <a:rPr lang="en-US" sz="1100" dirty="0">
                <a:solidFill>
                  <a:srgbClr val="000088"/>
                </a:solidFill>
              </a:rPr>
              <a:t>&gt;</a:t>
            </a:r>
            <a:r>
              <a:rPr lang="en-US" sz="1100" dirty="0"/>
              <a:t> </a:t>
            </a:r>
            <a:endParaRPr lang="en-US" sz="1100" dirty="0">
              <a:ea typeface="ヒラギノ角ゴ ProN W6" charset="0"/>
              <a:cs typeface="ヒラギノ角ゴ ProN W6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74845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XML is encoded in UTF-</a:t>
            </a:r>
            <a:r>
              <a:rPr lang="en-US" dirty="0" smtClean="0"/>
              <a:t>8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Escaping</a:t>
            </a:r>
            <a:endParaRPr lang="en-US" dirty="0"/>
          </a:p>
          <a:p>
            <a:pPr lvl="1"/>
            <a:r>
              <a:rPr lang="en-US" dirty="0"/>
              <a:t>Escaping of names: The escape character is the underscore (“_”). Any invalid character is escaped as _</a:t>
            </a:r>
            <a:r>
              <a:rPr lang="en-US" dirty="0" err="1"/>
              <a:t>xHHHH</a:t>
            </a:r>
            <a:r>
              <a:rPr lang="en-US" dirty="0"/>
              <a:t>_, where HHHH is the four-digit hexadecimal UTF-16 code for the character.</a:t>
            </a:r>
          </a:p>
          <a:p>
            <a:pPr lvl="1"/>
            <a:r>
              <a:rPr lang="en-US" dirty="0"/>
              <a:t>“My Documents” is converted to “My_x0020_Documents”,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My_Documents</a:t>
            </a:r>
            <a:r>
              <a:rPr lang="en-US" dirty="0"/>
              <a:t>” is not </a:t>
            </a:r>
            <a:r>
              <a:rPr lang="en-US" dirty="0" smtClean="0"/>
              <a:t>encoded</a:t>
            </a:r>
          </a:p>
          <a:p>
            <a:endParaRPr lang="en-US" dirty="0"/>
          </a:p>
          <a:p>
            <a:r>
              <a:rPr lang="en-US" dirty="0"/>
              <a:t>Escaping </a:t>
            </a:r>
            <a:r>
              <a:rPr lang="en-US" dirty="0" smtClean="0"/>
              <a:t>of XML characters</a:t>
            </a:r>
          </a:p>
          <a:p>
            <a:pPr lvl="1"/>
            <a:r>
              <a:rPr lang="en-US" dirty="0" smtClean="0"/>
              <a:t>Ampersand </a:t>
            </a:r>
            <a:r>
              <a:rPr lang="en-US" dirty="0"/>
              <a:t>(&amp;), less-than symbol (&lt;), greater-than symbol (&gt;), apostrophe ('), and quotation mark (") are escaped as &amp;amp;, &amp;</a:t>
            </a:r>
            <a:r>
              <a:rPr lang="en-US" dirty="0" err="1"/>
              <a:t>lt</a:t>
            </a:r>
            <a:r>
              <a:rPr lang="en-US" dirty="0"/>
              <a:t>;, &amp;</a:t>
            </a:r>
            <a:r>
              <a:rPr lang="en-US" dirty="0" err="1"/>
              <a:t>gt</a:t>
            </a:r>
            <a:r>
              <a:rPr lang="en-US" dirty="0"/>
              <a:t>;, &amp;</a:t>
            </a:r>
            <a:r>
              <a:rPr lang="en-US" dirty="0" err="1"/>
              <a:t>apos</a:t>
            </a:r>
            <a:r>
              <a:rPr lang="en-US" dirty="0"/>
              <a:t>; and &amp;</a:t>
            </a:r>
            <a:r>
              <a:rPr lang="en-US" dirty="0" err="1"/>
              <a:t>quot</a:t>
            </a:r>
            <a:r>
              <a:rPr lang="en-US" dirty="0"/>
              <a:t>;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A BINARY property is recorded using Base64 encoding.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58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516" y="231776"/>
            <a:ext cx="8340969" cy="585788"/>
          </a:xfrm>
        </p:spPr>
        <p:txBody>
          <a:bodyPr lIns="37410" tIns="37410" rIns="37410" bIns="37410" anchor="b"/>
          <a:lstStyle/>
          <a:p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Export - Import</a:t>
            </a:r>
            <a:endParaRPr lang="en-US" dirty="0">
              <a:latin typeface="Arial" charset="0"/>
              <a:ea typeface="MS Gothic" charset="0"/>
              <a:cs typeface="MS Gothic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02981" y="972791"/>
            <a:ext cx="8340969" cy="4616450"/>
          </a:xfrm>
        </p:spPr>
        <p:txBody>
          <a:bodyPr lIns="37410" tIns="37410" rIns="37410" bIns="37410"/>
          <a:lstStyle/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When importing you may have conflicts of UUID which by definition have to be unique.  </a:t>
            </a:r>
            <a:r>
              <a:rPr lang="en-US" dirty="0">
                <a:latin typeface="Arial" charset="0"/>
                <a:ea typeface="MS Gothic" charset="0"/>
                <a:cs typeface="MS Gothic" charset="0"/>
              </a:rPr>
              <a:t>PLF-2970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92" y="2204867"/>
            <a:ext cx="6381017" cy="30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85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401516" y="231776"/>
            <a:ext cx="8340969" cy="585788"/>
          </a:xfrm>
        </p:spPr>
        <p:txBody>
          <a:bodyPr lIns="37410" tIns="37410" rIns="37410" bIns="37410" anchor="b"/>
          <a:lstStyle/>
          <a:p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Exercise: Export - Import</a:t>
            </a:r>
            <a:endParaRPr lang="en-US" dirty="0">
              <a:latin typeface="Arial" charset="0"/>
              <a:ea typeface="MS Gothic" charset="0"/>
              <a:cs typeface="MS Gothic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02981" y="972791"/>
            <a:ext cx="8340969" cy="4616450"/>
          </a:xfrm>
        </p:spPr>
        <p:txBody>
          <a:bodyPr lIns="37410" tIns="37410" rIns="37410" bIns="37410"/>
          <a:lstStyle/>
          <a:p>
            <a:r>
              <a:rPr lang="en-US" dirty="0"/>
              <a:t>Export and Import</a:t>
            </a:r>
          </a:p>
          <a:p>
            <a:pPr lvl="1"/>
            <a:r>
              <a:rPr lang="en-US" dirty="0"/>
              <a:t>Open the Sites Explorer and test the export and import</a:t>
            </a:r>
            <a:r>
              <a:rPr lang="en-US" dirty="0" smtClean="0"/>
              <a:t>.</a:t>
            </a:r>
            <a:endParaRPr lang="en-US" dirty="0">
              <a:latin typeface="Arial" charset="0"/>
              <a:ea typeface="MS Gothic" charset="0"/>
              <a:cs typeface="MS Gothic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Open </a:t>
            </a:r>
            <a:r>
              <a:rPr lang="en-US" dirty="0">
                <a:latin typeface="Arial" charset="0"/>
                <a:ea typeface="MS Gothic" charset="0"/>
                <a:cs typeface="MS Gothic" charset="0"/>
              </a:rPr>
              <a:t>the folder: /bike/web contents/</a:t>
            </a: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Events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Export this node.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Scrutinize the exported file</a:t>
            </a:r>
            <a:r>
              <a:rPr lang="en-US" dirty="0">
                <a:latin typeface="Arial" charset="0"/>
                <a:ea typeface="MS Gothic" charset="0"/>
                <a:cs typeface="MS Gothic" charset="0"/>
              </a:rPr>
              <a:t>. Compare the System View and Document View</a:t>
            </a: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.</a:t>
            </a:r>
            <a:endParaRPr lang="en-US" dirty="0" smtClean="0">
              <a:latin typeface="Arial" charset="0"/>
              <a:ea typeface="MS Gothic" charset="0"/>
              <a:cs typeface="MS Gothic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Delete this node and test it.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Import the node to the same parent node and test again.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Extra: </a:t>
            </a:r>
            <a:r>
              <a:rPr lang="en-US" dirty="0"/>
              <a:t>Import to a different </a:t>
            </a:r>
            <a:r>
              <a:rPr lang="en-US" dirty="0" smtClean="0"/>
              <a:t>location.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Extra: Test </a:t>
            </a: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UUID </a:t>
            </a: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conflicts. </a:t>
            </a: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Try out the options.</a:t>
            </a:r>
            <a:endParaRPr lang="en-US" dirty="0" smtClean="0">
              <a:latin typeface="Arial" charset="0"/>
              <a:ea typeface="MS Gothic" charset="0"/>
              <a:cs typeface="MS Gothic" charset="0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MS Gothic" charset="0"/>
                <a:cs typeface="MS Gothic" charset="0"/>
              </a:rPr>
              <a:t>Extra: Export a node and import it on a different system.</a:t>
            </a:r>
            <a:endParaRPr lang="en-US" dirty="0">
              <a:latin typeface="Arial" charset="0"/>
              <a:ea typeface="MS Gothic" charset="0"/>
              <a:cs typeface="MS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534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JCR Queries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Like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6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382000" cy="50292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Java Content Repository (Specification JSR 170) </a:t>
            </a:r>
          </a:p>
          <a:p>
            <a:pPr>
              <a:lnSpc>
                <a:spcPct val="120000"/>
              </a:lnSpc>
            </a:pPr>
            <a:r>
              <a:rPr lang="en-US" dirty="0"/>
              <a:t>http://</a:t>
            </a:r>
            <a:r>
              <a:rPr lang="en-US" dirty="0" err="1"/>
              <a:t>jcp.org</a:t>
            </a:r>
            <a:r>
              <a:rPr lang="en-US" dirty="0"/>
              <a:t>/</a:t>
            </a:r>
            <a:r>
              <a:rPr lang="en-US" dirty="0" err="1"/>
              <a:t>aboutJava</a:t>
            </a:r>
            <a:r>
              <a:rPr lang="en-US" dirty="0"/>
              <a:t>/</a:t>
            </a:r>
            <a:r>
              <a:rPr lang="en-US" dirty="0" err="1"/>
              <a:t>communityprocess</a:t>
            </a:r>
            <a:r>
              <a:rPr lang="en-US" dirty="0"/>
              <a:t>/final/jsr170/</a:t>
            </a:r>
            <a:r>
              <a:rPr lang="en-US" dirty="0" err="1"/>
              <a:t>index.html</a:t>
            </a:r>
            <a:r>
              <a:rPr lang="en-US" dirty="0"/>
              <a:t>‏</a:t>
            </a:r>
          </a:p>
          <a:p>
            <a:pPr>
              <a:lnSpc>
                <a:spcPct val="120000"/>
              </a:lnSpc>
            </a:pPr>
            <a:r>
              <a:rPr lang="en-US" dirty="0"/>
              <a:t>Content repository</a:t>
            </a:r>
          </a:p>
          <a:p>
            <a:pPr>
              <a:lnSpc>
                <a:spcPct val="120000"/>
              </a:lnSpc>
            </a:pPr>
            <a:r>
              <a:rPr lang="en-US" dirty="0"/>
              <a:t>Hierarchical structure</a:t>
            </a:r>
          </a:p>
          <a:p>
            <a:pPr>
              <a:lnSpc>
                <a:spcPct val="120000"/>
              </a:lnSpc>
            </a:pPr>
            <a:r>
              <a:rPr lang="en-US" dirty="0"/>
              <a:t>Used like a file system in </a:t>
            </a:r>
            <a:r>
              <a:rPr lang="en-US" dirty="0" err="1"/>
              <a:t>eXo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Advances services (queries, locks, versioning,...)‏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8215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JCR Queries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XPath</a:t>
            </a:r>
            <a:r>
              <a:rPr lang="en-US" dirty="0" smtClean="0"/>
              <a:t> queries are deprecated. </a:t>
            </a:r>
          </a:p>
          <a:p>
            <a:endParaRPr lang="en-US" dirty="0"/>
          </a:p>
          <a:p>
            <a:r>
              <a:rPr lang="en-US" dirty="0" smtClean="0"/>
              <a:t>SQL have a better performance.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fastest access is using the access methods </a:t>
            </a:r>
            <a:r>
              <a:rPr lang="en-US" dirty="0" err="1"/>
              <a:t>getNode</a:t>
            </a:r>
            <a:r>
              <a:rPr lang="en-US" dirty="0"/>
              <a:t>().</a:t>
            </a:r>
            <a:r>
              <a:rPr lang="en-US" dirty="0" err="1"/>
              <a:t>getChild</a:t>
            </a:r>
            <a:r>
              <a:rPr lang="en-US" dirty="0"/>
              <a:t>()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80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JCR SQL Queries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View</a:t>
            </a:r>
          </a:p>
          <a:p>
            <a:pPr lvl="1"/>
            <a:r>
              <a:rPr lang="en-US" dirty="0"/>
              <a:t>SQL queries can be thought of as working against a database view of the workspace being searched.</a:t>
            </a:r>
          </a:p>
          <a:p>
            <a:pPr lvl="1"/>
            <a:r>
              <a:rPr lang="en-US" dirty="0"/>
              <a:t>Each node type (primary or mixin) corresponds to a table.</a:t>
            </a:r>
          </a:p>
          <a:p>
            <a:pPr lvl="1"/>
            <a:r>
              <a:rPr lang="en-US" dirty="0"/>
              <a:t>Each column in the table corresponds to a property defined in or inherited by that node type.</a:t>
            </a:r>
          </a:p>
          <a:p>
            <a:pPr lvl="1"/>
            <a:r>
              <a:rPr lang="en-US" dirty="0"/>
              <a:t>Each row corresponds to a node in the workspace.</a:t>
            </a:r>
          </a:p>
          <a:p>
            <a:endParaRPr lang="en-US" dirty="0" smtClean="0"/>
          </a:p>
          <a:p>
            <a:r>
              <a:rPr lang="en-US" dirty="0" smtClean="0"/>
              <a:t>Note </a:t>
            </a:r>
            <a:r>
              <a:rPr lang="en-US" dirty="0"/>
              <a:t>that because of the hierarchical structure of node type definitions, nodes will appear in more than just one table. </a:t>
            </a:r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Example: Querying </a:t>
            </a:r>
            <a:r>
              <a:rPr lang="en-US" dirty="0"/>
              <a:t>the </a:t>
            </a:r>
            <a:r>
              <a:rPr lang="en-US" dirty="0" err="1"/>
              <a:t>nt:base</a:t>
            </a:r>
            <a:r>
              <a:rPr lang="en-US" dirty="0"/>
              <a:t> table will show all nodes in the workspace, but that table will be limited to the columns corresponding to the properties defined by </a:t>
            </a:r>
            <a:r>
              <a:rPr lang="en-US" dirty="0" err="1"/>
              <a:t>nt:base</a:t>
            </a:r>
            <a:r>
              <a:rPr lang="en-US" dirty="0"/>
              <a:t>: </a:t>
            </a:r>
            <a:r>
              <a:rPr lang="en-US" dirty="0" err="1"/>
              <a:t>jcr:primaryType</a:t>
            </a:r>
            <a:r>
              <a:rPr lang="en-US" dirty="0"/>
              <a:t> and </a:t>
            </a:r>
            <a:r>
              <a:rPr lang="en-US" dirty="0" err="1"/>
              <a:t>jcr:mixinTypes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6770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JCR SQL QUERY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7965485" cy="391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177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JCR SQL QUERY – </a:t>
            </a:r>
            <a:r>
              <a:rPr lang="fr-FR" dirty="0" err="1" smtClean="0"/>
              <a:t>Path</a:t>
            </a:r>
            <a:r>
              <a:rPr lang="fr-FR" dirty="0" smtClean="0"/>
              <a:t> </a:t>
            </a:r>
            <a:r>
              <a:rPr lang="fr-FR" dirty="0" err="1" smtClean="0"/>
              <a:t>filter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4087"/>
            <a:ext cx="8000821" cy="318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486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JCR SQL QUERY – COMPARISONS</a:t>
            </a:r>
            <a:endParaRPr lang="fr-FR" dirty="0"/>
          </a:p>
        </p:txBody>
      </p:sp>
      <p:pic>
        <p:nvPicPr>
          <p:cNvPr id="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4087"/>
            <a:ext cx="7488673" cy="480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286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JCR SQL Query – Same name siblings</a:t>
            </a:r>
          </a:p>
        </p:txBody>
      </p:sp>
      <p:pic>
        <p:nvPicPr>
          <p:cNvPr id="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954087"/>
            <a:ext cx="788948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0590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JCR SQL </a:t>
            </a:r>
            <a:r>
              <a:rPr lang="cs-CZ" dirty="0" err="1" smtClean="0"/>
              <a:t>Query</a:t>
            </a:r>
            <a:r>
              <a:rPr lang="cs-CZ" dirty="0" smtClean="0"/>
              <a:t> </a:t>
            </a:r>
            <a:r>
              <a:rPr lang="en-US" dirty="0"/>
              <a:t>– Same name siblings</a:t>
            </a:r>
            <a:endParaRPr lang="cs-CZ" dirty="0"/>
          </a:p>
        </p:txBody>
      </p:sp>
      <p:pic>
        <p:nvPicPr>
          <p:cNvPr id="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4087"/>
            <a:ext cx="8229600" cy="4365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204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JCR SQL </a:t>
            </a:r>
            <a:r>
              <a:rPr lang="cs-CZ" dirty="0" err="1"/>
              <a:t>Query</a:t>
            </a:r>
            <a:endParaRPr lang="cs-CZ" dirty="0"/>
          </a:p>
        </p:txBody>
      </p:sp>
      <p:pic>
        <p:nvPicPr>
          <p:cNvPr id="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0912"/>
            <a:ext cx="8229600" cy="411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14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JCR SQL Query – any descendant node</a:t>
            </a:r>
          </a:p>
        </p:txBody>
      </p:sp>
      <p:pic>
        <p:nvPicPr>
          <p:cNvPr id="7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954087"/>
            <a:ext cx="7901456" cy="426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679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JCR SQL </a:t>
            </a:r>
            <a:r>
              <a:rPr lang="cs-CZ" dirty="0" err="1"/>
              <a:t>Query</a:t>
            </a:r>
            <a:r>
              <a:rPr lang="cs-CZ" dirty="0"/>
              <a:t> – ORDER BY</a:t>
            </a:r>
          </a:p>
        </p:txBody>
      </p:sp>
      <p:pic>
        <p:nvPicPr>
          <p:cNvPr id="3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54087"/>
            <a:ext cx="7515919" cy="454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90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One or several repositories</a:t>
            </a:r>
          </a:p>
          <a:p>
            <a:pPr>
              <a:lnSpc>
                <a:spcPct val="110000"/>
              </a:lnSpc>
            </a:pPr>
            <a:r>
              <a:rPr lang="en-US" dirty="0"/>
              <a:t>One </a:t>
            </a:r>
            <a:r>
              <a:rPr lang="en-US" dirty="0" err="1"/>
              <a:t>eXo</a:t>
            </a:r>
            <a:r>
              <a:rPr lang="en-US" dirty="0"/>
              <a:t> instance only configures one repository</a:t>
            </a:r>
          </a:p>
          <a:p>
            <a:pPr>
              <a:lnSpc>
                <a:spcPct val="110000"/>
              </a:lnSpc>
            </a:pPr>
            <a:r>
              <a:rPr lang="en-US" dirty="0"/>
              <a:t>Multiple repositories are only used for multi-tenants (</a:t>
            </a:r>
            <a:r>
              <a:rPr lang="en-US" dirty="0" err="1"/>
              <a:t>eXo</a:t>
            </a:r>
            <a:r>
              <a:rPr lang="en-US" dirty="0"/>
              <a:t> Cloud)</a:t>
            </a:r>
          </a:p>
          <a:p>
            <a:pPr>
              <a:lnSpc>
                <a:spcPct val="110000"/>
              </a:lnSpc>
            </a:pPr>
            <a:r>
              <a:rPr lang="en-US" dirty="0"/>
              <a:t>Each repository has several workspace</a:t>
            </a:r>
          </a:p>
          <a:p>
            <a:pPr>
              <a:lnSpc>
                <a:spcPct val="110000"/>
              </a:lnSpc>
            </a:pPr>
            <a:r>
              <a:rPr lang="en-US" dirty="0"/>
              <a:t>There are about 10 workspace in </a:t>
            </a:r>
            <a:r>
              <a:rPr lang="en-US" dirty="0" err="1"/>
              <a:t>eXo</a:t>
            </a:r>
            <a:r>
              <a:rPr lang="en-US" dirty="0"/>
              <a:t> Platform 3.5</a:t>
            </a:r>
          </a:p>
          <a:p>
            <a:pPr>
              <a:lnSpc>
                <a:spcPct val="110000"/>
              </a:lnSpc>
            </a:pPr>
            <a:r>
              <a:rPr lang="en-US" dirty="0"/>
              <a:t>One workspace for a set of features (example Knowledge features)</a:t>
            </a:r>
          </a:p>
          <a:p>
            <a:pPr>
              <a:lnSpc>
                <a:spcPct val="110000"/>
              </a:lnSpc>
            </a:pPr>
            <a:r>
              <a:rPr lang="en-US" dirty="0"/>
              <a:t>Each workspace has one root node</a:t>
            </a:r>
          </a:p>
          <a:p>
            <a:pPr>
              <a:lnSpc>
                <a:spcPct val="110000"/>
              </a:lnSpc>
            </a:pPr>
            <a:r>
              <a:rPr lang="en-US" dirty="0"/>
              <a:t>Each node can have child nodes</a:t>
            </a:r>
          </a:p>
          <a:p>
            <a:pPr>
              <a:lnSpc>
                <a:spcPct val="110000"/>
              </a:lnSpc>
            </a:pPr>
            <a:r>
              <a:rPr lang="en-US" dirty="0"/>
              <a:t>Each nodes can have properties</a:t>
            </a:r>
          </a:p>
          <a:p>
            <a:pPr>
              <a:lnSpc>
                <a:spcPct val="110000"/>
              </a:lnSpc>
            </a:pPr>
            <a:r>
              <a:rPr lang="en-US" dirty="0"/>
              <a:t>Properties can be of different types (text, binary, number, …)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1262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 and Contains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</a:t>
            </a:r>
          </a:p>
          <a:p>
            <a:pPr lvl="1"/>
            <a:r>
              <a:rPr lang="en-US" dirty="0" smtClean="0"/>
              <a:t>where </a:t>
            </a:r>
            <a:r>
              <a:rPr lang="en-US" dirty="0" err="1" smtClean="0"/>
              <a:t>exo:title</a:t>
            </a:r>
            <a:r>
              <a:rPr lang="en-US" dirty="0" smtClean="0"/>
              <a:t> </a:t>
            </a:r>
            <a:r>
              <a:rPr lang="en-US" dirty="0"/>
              <a:t>LIKE '%Java%</a:t>
            </a:r>
            <a:r>
              <a:rPr lang="en-US" dirty="0" smtClean="0"/>
              <a:t>’</a:t>
            </a:r>
          </a:p>
          <a:p>
            <a:pPr lvl="1"/>
            <a:endParaRPr lang="en-US" dirty="0"/>
          </a:p>
          <a:p>
            <a:r>
              <a:rPr lang="en-US" dirty="0"/>
              <a:t>Contains</a:t>
            </a:r>
          </a:p>
          <a:p>
            <a:pPr lvl="1"/>
            <a:r>
              <a:rPr lang="en-US" dirty="0"/>
              <a:t>where contains(*, 'JSR 170’)</a:t>
            </a:r>
          </a:p>
          <a:p>
            <a:pPr lvl="1"/>
            <a:r>
              <a:rPr lang="en-US" dirty="0"/>
              <a:t>where contains(@</a:t>
            </a:r>
            <a:r>
              <a:rPr lang="en-US" dirty="0" err="1"/>
              <a:t>myapp:title</a:t>
            </a:r>
            <a:r>
              <a:rPr lang="en-US" dirty="0"/>
              <a:t>, 'JSR 170’</a:t>
            </a:r>
          </a:p>
        </p:txBody>
      </p:sp>
    </p:spTree>
    <p:extLst>
      <p:ext uri="{BB962C8B-B14F-4D97-AF65-F5344CB8AC3E}">
        <p14:creationId xmlns:p14="http://schemas.microsoft.com/office/powerpoint/2010/main" val="1817748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JCR Configuration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XML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41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Files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file</a:t>
            </a:r>
          </a:p>
          <a:p>
            <a:pPr lvl="1"/>
            <a:r>
              <a:rPr lang="en-US" dirty="0" err="1" smtClean="0"/>
              <a:t>webapps</a:t>
            </a:r>
            <a:r>
              <a:rPr lang="en-US" dirty="0"/>
              <a:t>/platform-extension/WEB-INF/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/>
              <a:t>jcr</a:t>
            </a:r>
            <a:r>
              <a:rPr lang="en-US" dirty="0"/>
              <a:t>/</a:t>
            </a:r>
            <a:r>
              <a:rPr lang="en-US" dirty="0" err="1"/>
              <a:t>jcr-</a:t>
            </a:r>
            <a:r>
              <a:rPr lang="en-US" dirty="0" err="1" smtClean="0"/>
              <a:t>configuration.xml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RepositoryServiceConfiguration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err="1"/>
              <a:t>RepositoryServiceConfiguration</a:t>
            </a:r>
            <a:r>
              <a:rPr lang="en-US" dirty="0"/>
              <a:t> points to “war:/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/>
              <a:t>jcr</a:t>
            </a:r>
            <a:r>
              <a:rPr lang="en-US" dirty="0"/>
              <a:t>/repository-</a:t>
            </a:r>
            <a:r>
              <a:rPr lang="en-US" dirty="0" err="1"/>
              <a:t>configuration.xml</a:t>
            </a:r>
            <a:r>
              <a:rPr lang="en-US" dirty="0" smtClean="0"/>
              <a:t>”. 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file can be found in: </a:t>
            </a:r>
            <a:r>
              <a:rPr lang="en-US" dirty="0" err="1"/>
              <a:t>webapps</a:t>
            </a:r>
            <a:r>
              <a:rPr lang="en-US" dirty="0"/>
              <a:t>/portal/WEB-INF/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/>
              <a:t>jcr</a:t>
            </a:r>
            <a:r>
              <a:rPr lang="en-US" dirty="0"/>
              <a:t>/repository-</a:t>
            </a:r>
            <a:r>
              <a:rPr lang="en-US" dirty="0" err="1" smtClean="0"/>
              <a:t>configuration.xml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</a:t>
            </a:r>
            <a:r>
              <a:rPr lang="en-US" dirty="0"/>
              <a:t>files might be overwritten in another </a:t>
            </a:r>
            <a:r>
              <a:rPr lang="en-US" dirty="0" err="1"/>
              <a:t>webapp</a:t>
            </a:r>
            <a:r>
              <a:rPr lang="en-US" dirty="0"/>
              <a:t>. See module eXo extensions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You must not manipulate these </a:t>
            </a:r>
            <a:r>
              <a:rPr lang="en-US" dirty="0" smtClean="0"/>
              <a:t>files.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40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Configuration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“war:/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/>
              <a:t>jcr</a:t>
            </a:r>
            <a:r>
              <a:rPr lang="en-US" dirty="0"/>
              <a:t>/repository-</a:t>
            </a:r>
            <a:r>
              <a:rPr lang="en-US" dirty="0" err="1"/>
              <a:t>configuration.xml</a:t>
            </a:r>
            <a:r>
              <a:rPr lang="en-US" dirty="0" smtClean="0"/>
              <a:t>” 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133600"/>
            <a:ext cx="8229600" cy="3344257"/>
          </a:xfrm>
          <a:prstGeom prst="rect">
            <a:avLst/>
          </a:prstGeom>
          <a:ln>
            <a:solidFill>
              <a:srgbClr val="DDDDDD"/>
            </a:solidFill>
          </a:ln>
        </p:spPr>
      </p:pic>
    </p:spTree>
    <p:extLst>
      <p:ext uri="{BB962C8B-B14F-4D97-AF65-F5344CB8AC3E}">
        <p14:creationId xmlns:p14="http://schemas.microsoft.com/office/powerpoint/2010/main" val="1780640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Lucene Configuration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“war:/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/>
              <a:t>jcr</a:t>
            </a:r>
            <a:r>
              <a:rPr lang="en-US" dirty="0"/>
              <a:t>/repository-</a:t>
            </a:r>
            <a:r>
              <a:rPr lang="en-US" dirty="0" err="1"/>
              <a:t>configuration.xml</a:t>
            </a:r>
            <a:r>
              <a:rPr lang="en-US" dirty="0"/>
              <a:t>”, Lucene index defined for each workspace. </a:t>
            </a:r>
          </a:p>
          <a:p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8229600" cy="1904466"/>
          </a:xfrm>
          <a:prstGeom prst="rect">
            <a:avLst/>
          </a:prstGeom>
          <a:ln>
            <a:solidFill>
              <a:srgbClr val="DDDDDD"/>
            </a:solidFill>
          </a:ln>
        </p:spPr>
      </p:pic>
    </p:spTree>
    <p:extLst>
      <p:ext uri="{BB962C8B-B14F-4D97-AF65-F5344CB8AC3E}">
        <p14:creationId xmlns:p14="http://schemas.microsoft.com/office/powerpoint/2010/main" val="874049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JCR Namespace Configuration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/</a:t>
            </a:r>
            <a:r>
              <a:rPr lang="en-US" dirty="0" err="1"/>
              <a:t>webapps</a:t>
            </a:r>
            <a:r>
              <a:rPr lang="en-US" dirty="0"/>
              <a:t>/</a:t>
            </a:r>
            <a:r>
              <a:rPr lang="en-US" dirty="0" err="1"/>
              <a:t>ecm</a:t>
            </a:r>
            <a:r>
              <a:rPr lang="en-US" dirty="0"/>
              <a:t>-</a:t>
            </a:r>
            <a:r>
              <a:rPr lang="en-US" dirty="0" err="1"/>
              <a:t>wcm</a:t>
            </a:r>
            <a:r>
              <a:rPr lang="en-US" dirty="0"/>
              <a:t>-extension/WEB-INF/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/>
              <a:t>dms</a:t>
            </a:r>
            <a:r>
              <a:rPr lang="en-US" dirty="0"/>
              <a:t>-extension/</a:t>
            </a:r>
            <a:r>
              <a:rPr lang="en-US" dirty="0" err="1"/>
              <a:t>dms</a:t>
            </a:r>
            <a:r>
              <a:rPr lang="en-US" dirty="0"/>
              <a:t>/</a:t>
            </a:r>
            <a:r>
              <a:rPr lang="en-US" dirty="0" err="1"/>
              <a:t>jcr</a:t>
            </a:r>
            <a:r>
              <a:rPr lang="en-US" dirty="0"/>
              <a:t>-component-plugins-</a:t>
            </a:r>
            <a:r>
              <a:rPr lang="en-US" dirty="0" err="1" smtClean="0"/>
              <a:t>configuration.xml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3653"/>
            <a:ext cx="8229600" cy="3373217"/>
          </a:xfrm>
          <a:prstGeom prst="rect">
            <a:avLst/>
          </a:prstGeom>
          <a:ln>
            <a:solidFill>
              <a:srgbClr val="DDDDDD"/>
            </a:solidFill>
          </a:ln>
        </p:spPr>
      </p:pic>
    </p:spTree>
    <p:extLst>
      <p:ext uri="{BB962C8B-B14F-4D97-AF65-F5344CB8AC3E}">
        <p14:creationId xmlns:p14="http://schemas.microsoft.com/office/powerpoint/2010/main" val="685598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Type Configuration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/</a:t>
            </a:r>
            <a:r>
              <a:rPr lang="en-US" dirty="0" err="1"/>
              <a:t>webapps</a:t>
            </a:r>
            <a:r>
              <a:rPr lang="en-US" dirty="0"/>
              <a:t>/</a:t>
            </a:r>
            <a:r>
              <a:rPr lang="en-US" dirty="0" err="1"/>
              <a:t>ecm</a:t>
            </a:r>
            <a:r>
              <a:rPr lang="en-US" dirty="0"/>
              <a:t>-</a:t>
            </a:r>
            <a:r>
              <a:rPr lang="en-US" dirty="0" err="1"/>
              <a:t>wcm</a:t>
            </a:r>
            <a:r>
              <a:rPr lang="en-US" dirty="0"/>
              <a:t>-extension/WEB-INF/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/>
              <a:t>dms</a:t>
            </a:r>
            <a:r>
              <a:rPr lang="en-US" dirty="0"/>
              <a:t>-extension/</a:t>
            </a:r>
            <a:r>
              <a:rPr lang="en-US" dirty="0" err="1"/>
              <a:t>dms</a:t>
            </a:r>
            <a:r>
              <a:rPr lang="en-US" dirty="0"/>
              <a:t>/</a:t>
            </a:r>
            <a:r>
              <a:rPr lang="en-US" dirty="0" err="1"/>
              <a:t>jcr</a:t>
            </a:r>
            <a:r>
              <a:rPr lang="en-US" dirty="0"/>
              <a:t>-component-plugins-</a:t>
            </a:r>
            <a:r>
              <a:rPr lang="en-US" dirty="0" err="1" smtClean="0"/>
              <a:t>configuration.xml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2514600"/>
            <a:ext cx="8226426" cy="2313682"/>
          </a:xfrm>
          <a:prstGeom prst="rect">
            <a:avLst/>
          </a:prstGeom>
          <a:ln>
            <a:solidFill>
              <a:srgbClr val="DDDDDD"/>
            </a:solidFill>
          </a:ln>
        </p:spPr>
      </p:pic>
    </p:spTree>
    <p:extLst>
      <p:ext uri="{BB962C8B-B14F-4D97-AF65-F5344CB8AC3E}">
        <p14:creationId xmlns:p14="http://schemas.microsoft.com/office/powerpoint/2010/main" val="609447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Type Configuration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/</a:t>
            </a:r>
            <a:r>
              <a:rPr lang="en-US" dirty="0" err="1"/>
              <a:t>webapps</a:t>
            </a:r>
            <a:r>
              <a:rPr lang="en-US" dirty="0"/>
              <a:t>/</a:t>
            </a:r>
            <a:r>
              <a:rPr lang="en-US" dirty="0" err="1"/>
              <a:t>ecm</a:t>
            </a:r>
            <a:r>
              <a:rPr lang="en-US" dirty="0"/>
              <a:t>-</a:t>
            </a:r>
            <a:r>
              <a:rPr lang="en-US" dirty="0" err="1"/>
              <a:t>wcm</a:t>
            </a:r>
            <a:r>
              <a:rPr lang="en-US" dirty="0"/>
              <a:t>-extension/WEB-INF/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/>
              <a:t>dms</a:t>
            </a:r>
            <a:r>
              <a:rPr lang="en-US" dirty="0"/>
              <a:t>-extension/</a:t>
            </a:r>
            <a:r>
              <a:rPr lang="en-US" dirty="0" err="1"/>
              <a:t>dms</a:t>
            </a:r>
            <a:r>
              <a:rPr lang="en-US" dirty="0"/>
              <a:t>/</a:t>
            </a:r>
            <a:r>
              <a:rPr lang="en-US" dirty="0" err="1"/>
              <a:t>nodetypes-</a:t>
            </a:r>
            <a:r>
              <a:rPr lang="en-US" dirty="0" err="1" smtClean="0"/>
              <a:t>ecm.xml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2133600"/>
            <a:ext cx="8229600" cy="3399941"/>
          </a:xfrm>
          <a:prstGeom prst="rect">
            <a:avLst/>
          </a:prstGeom>
          <a:ln>
            <a:solidFill>
              <a:srgbClr val="DDDDDD"/>
            </a:solidFill>
          </a:ln>
        </p:spPr>
      </p:pic>
    </p:spTree>
    <p:extLst>
      <p:ext uri="{BB962C8B-B14F-4D97-AF65-F5344CB8AC3E}">
        <p14:creationId xmlns:p14="http://schemas.microsoft.com/office/powerpoint/2010/main" val="2740206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JCR Code Examples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JCR </a:t>
            </a:r>
            <a:r>
              <a:rPr lang="en-US" dirty="0" err="1" smtClean="0"/>
              <a:t>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922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JCR Coding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access to the JCR you need to use the </a:t>
            </a:r>
            <a:r>
              <a:rPr lang="en-US" dirty="0" err="1" smtClean="0"/>
              <a:t>RepositoryService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Get the current container</a:t>
            </a:r>
            <a:endParaRPr lang="en-US" dirty="0"/>
          </a:p>
          <a:p>
            <a:pPr lvl="1"/>
            <a:r>
              <a:rPr lang="en-US" dirty="0" err="1"/>
              <a:t>ExoContainer</a:t>
            </a:r>
            <a:r>
              <a:rPr lang="en-US" dirty="0"/>
              <a:t> </a:t>
            </a:r>
            <a:r>
              <a:rPr lang="en-US" dirty="0" err="1"/>
              <a:t>myContainer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ExoContainerContext.getCurrentContainer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  <a:p>
            <a:r>
              <a:rPr lang="en-US" dirty="0" smtClean="0"/>
              <a:t>Get the instance </a:t>
            </a:r>
            <a:r>
              <a:rPr lang="en-US" dirty="0"/>
              <a:t>of the </a:t>
            </a:r>
            <a:r>
              <a:rPr lang="en-US" dirty="0" err="1" smtClean="0"/>
              <a:t>RepositoryService</a:t>
            </a:r>
            <a:endParaRPr lang="en-US" dirty="0" smtClean="0"/>
          </a:p>
          <a:p>
            <a:pPr lvl="1"/>
            <a:r>
              <a:rPr lang="en-US" dirty="0" err="1"/>
              <a:t>RepositoryService</a:t>
            </a:r>
            <a:r>
              <a:rPr lang="en-US" dirty="0"/>
              <a:t> </a:t>
            </a:r>
            <a:r>
              <a:rPr lang="en-US" dirty="0" err="1"/>
              <a:t>repositoryService</a:t>
            </a:r>
            <a:r>
              <a:rPr lang="en-US" dirty="0"/>
              <a:t> = (</a:t>
            </a:r>
            <a:r>
              <a:rPr lang="en-US" dirty="0" err="1"/>
              <a:t>RepositoryService</a:t>
            </a:r>
            <a:r>
              <a:rPr lang="en-US" dirty="0"/>
              <a:t>) </a:t>
            </a:r>
            <a:r>
              <a:rPr lang="en-US" dirty="0" err="1"/>
              <a:t>myContainer</a:t>
            </a:r>
            <a:r>
              <a:rPr lang="en-US" dirty="0"/>
              <a:t>. </a:t>
            </a:r>
            <a:r>
              <a:rPr lang="en-US" dirty="0" err="1"/>
              <a:t>getComponentInstanceOfType</a:t>
            </a:r>
            <a:r>
              <a:rPr lang="en-US" dirty="0"/>
              <a:t>(</a:t>
            </a:r>
            <a:r>
              <a:rPr lang="en-US" dirty="0" err="1"/>
              <a:t>RepositoryService.class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lways </a:t>
            </a:r>
            <a:r>
              <a:rPr lang="en-US" dirty="0"/>
              <a:t>use the </a:t>
            </a:r>
            <a:r>
              <a:rPr lang="en-US" i="1" dirty="0" smtClean="0"/>
              <a:t>current</a:t>
            </a:r>
            <a:r>
              <a:rPr lang="en-US" dirty="0" smtClean="0"/>
              <a:t> repository – never call it by its name:</a:t>
            </a:r>
            <a:endParaRPr lang="en-US" dirty="0"/>
          </a:p>
          <a:p>
            <a:pPr lvl="1"/>
            <a:r>
              <a:rPr lang="en-US" dirty="0"/>
              <a:t>Repository repository </a:t>
            </a:r>
            <a:r>
              <a:rPr lang="en-US" dirty="0" smtClean="0"/>
              <a:t>=   </a:t>
            </a:r>
            <a:r>
              <a:rPr lang="en-US" dirty="0" err="1" smtClean="0"/>
              <a:t>repositoryService.getCurrentRepository</a:t>
            </a:r>
            <a:r>
              <a:rPr lang="en-US" dirty="0"/>
              <a:t>();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5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7" name="Image 6" descr="m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560224" cy="1568623"/>
          </a:xfrm>
          <a:prstGeom prst="rect">
            <a:avLst/>
          </a:prstGeom>
        </p:spPr>
      </p:pic>
      <p:cxnSp>
        <p:nvCxnSpPr>
          <p:cNvPr id="8" name="Straight Connector 12"/>
          <p:cNvCxnSpPr/>
          <p:nvPr/>
        </p:nvCxnSpPr>
        <p:spPr>
          <a:xfrm>
            <a:off x="1117600" y="2643890"/>
            <a:ext cx="381000" cy="252856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35"/>
          <p:cNvSpPr>
            <a:spLocks noChangeArrowheads="1"/>
          </p:cNvSpPr>
          <p:nvPr/>
        </p:nvSpPr>
        <p:spPr bwMode="auto">
          <a:xfrm>
            <a:off x="1676400" y="2559223"/>
            <a:ext cx="1644549" cy="59243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600" dirty="0"/>
              <a:t>Repository</a:t>
            </a:r>
            <a:endParaRPr lang="en-US" sz="1600" b="0" dirty="0"/>
          </a:p>
        </p:txBody>
      </p:sp>
      <p:sp>
        <p:nvSpPr>
          <p:cNvPr id="11" name="Rounded Rectangle 35"/>
          <p:cNvSpPr>
            <a:spLocks noChangeArrowheads="1"/>
          </p:cNvSpPr>
          <p:nvPr/>
        </p:nvSpPr>
        <p:spPr bwMode="auto">
          <a:xfrm>
            <a:off x="1676400" y="1613475"/>
            <a:ext cx="1644549" cy="59243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600" dirty="0" smtClean="0"/>
              <a:t>Repository</a:t>
            </a:r>
            <a:endParaRPr lang="en-US" sz="1600" b="0" dirty="0"/>
          </a:p>
        </p:txBody>
      </p:sp>
      <p:sp>
        <p:nvSpPr>
          <p:cNvPr id="14" name="Rounded Rectangle 35"/>
          <p:cNvSpPr>
            <a:spLocks noChangeArrowheads="1"/>
          </p:cNvSpPr>
          <p:nvPr/>
        </p:nvSpPr>
        <p:spPr bwMode="auto">
          <a:xfrm>
            <a:off x="3841851" y="3507260"/>
            <a:ext cx="1644549" cy="59243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600" dirty="0" smtClean="0"/>
              <a:t>Workspace</a:t>
            </a:r>
            <a:endParaRPr lang="en-US" sz="1600" b="0" dirty="0"/>
          </a:p>
        </p:txBody>
      </p:sp>
      <p:sp>
        <p:nvSpPr>
          <p:cNvPr id="15" name="Rounded Rectangle 35"/>
          <p:cNvSpPr>
            <a:spLocks noChangeArrowheads="1"/>
          </p:cNvSpPr>
          <p:nvPr/>
        </p:nvSpPr>
        <p:spPr bwMode="auto">
          <a:xfrm>
            <a:off x="3841851" y="2561512"/>
            <a:ext cx="1644549" cy="59243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9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hangingPunct="0">
              <a:lnSpc>
                <a:spcPct val="150000"/>
              </a:lnSpc>
              <a:buClr>
                <a:srgbClr val="000000"/>
              </a:buClr>
              <a:buSzPct val="45000"/>
              <a:buFont typeface="Symbol" charset="0"/>
              <a:buNone/>
            </a:pPr>
            <a:r>
              <a:rPr lang="en-US" sz="1600" dirty="0" smtClean="0"/>
              <a:t>Workspace</a:t>
            </a:r>
            <a:endParaRPr lang="en-US" sz="1600" b="0" dirty="0"/>
          </a:p>
        </p:txBody>
      </p:sp>
      <p:cxnSp>
        <p:nvCxnSpPr>
          <p:cNvPr id="16" name="Straight Connector 12"/>
          <p:cNvCxnSpPr/>
          <p:nvPr/>
        </p:nvCxnSpPr>
        <p:spPr>
          <a:xfrm>
            <a:off x="3320949" y="3254404"/>
            <a:ext cx="381000" cy="252856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 descr="introduction_diagra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90" y="1309832"/>
            <a:ext cx="2949710" cy="1923291"/>
          </a:xfrm>
          <a:prstGeom prst="rect">
            <a:avLst/>
          </a:prstGeom>
        </p:spPr>
      </p:pic>
      <p:pic>
        <p:nvPicPr>
          <p:cNvPr id="19" name="Image 18" descr="introduction_diagram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507260"/>
            <a:ext cx="3302000" cy="2487655"/>
          </a:xfrm>
          <a:prstGeom prst="rect">
            <a:avLst/>
          </a:prstGeom>
        </p:spPr>
      </p:pic>
      <p:cxnSp>
        <p:nvCxnSpPr>
          <p:cNvPr id="20" name="Straight Connector 12"/>
          <p:cNvCxnSpPr/>
          <p:nvPr/>
        </p:nvCxnSpPr>
        <p:spPr>
          <a:xfrm>
            <a:off x="5676900" y="3810000"/>
            <a:ext cx="381000" cy="0"/>
          </a:xfrm>
          <a:prstGeom prst="line">
            <a:avLst/>
          </a:prstGeom>
          <a:ln w="25400">
            <a:solidFill>
              <a:srgbClr val="FB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52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JCR Session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opening a session you have to login to a workspace.</a:t>
            </a:r>
          </a:p>
          <a:p>
            <a:pPr lvl="1"/>
            <a:r>
              <a:rPr lang="en-US" dirty="0"/>
              <a:t>Credentials credentials = new </a:t>
            </a:r>
            <a:r>
              <a:rPr lang="en-US" dirty="0" err="1"/>
              <a:t>SimpleCredentials</a:t>
            </a:r>
            <a:r>
              <a:rPr lang="en-US" dirty="0"/>
              <a:t>("root", "</a:t>
            </a:r>
            <a:r>
              <a:rPr lang="en-US" dirty="0" err="1"/>
              <a:t>gtn</a:t>
            </a:r>
            <a:r>
              <a:rPr lang="en-US" dirty="0"/>
              <a:t>".</a:t>
            </a:r>
            <a:r>
              <a:rPr lang="en-US" dirty="0" err="1"/>
              <a:t>toCharArray</a:t>
            </a:r>
            <a:r>
              <a:rPr lang="en-US" dirty="0"/>
              <a:t>());</a:t>
            </a:r>
            <a:br>
              <a:rPr lang="en-US" dirty="0"/>
            </a:br>
            <a:r>
              <a:rPr lang="en-US" dirty="0"/>
              <a:t>// get a session on workspace ”collaboration”</a:t>
            </a:r>
            <a:br>
              <a:rPr lang="en-US" dirty="0"/>
            </a:br>
            <a:r>
              <a:rPr lang="en-US" dirty="0"/>
              <a:t>Session </a:t>
            </a:r>
            <a:r>
              <a:rPr lang="en-US" dirty="0" err="1"/>
              <a:t>jcrSession</a:t>
            </a:r>
            <a:r>
              <a:rPr lang="en-US" dirty="0"/>
              <a:t> = </a:t>
            </a:r>
            <a:r>
              <a:rPr lang="en-US" dirty="0" err="1"/>
              <a:t>repository.login</a:t>
            </a:r>
            <a:r>
              <a:rPr lang="en-US" dirty="0"/>
              <a:t>(credentials, "collaboration")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  <a:p>
            <a:r>
              <a:rPr lang="en-US" dirty="0" smtClean="0"/>
              <a:t>Thread session</a:t>
            </a:r>
            <a:endParaRPr lang="en-US" dirty="0"/>
          </a:p>
          <a:p>
            <a:pPr lvl="1"/>
            <a:r>
              <a:rPr lang="en-US" dirty="0" smtClean="0"/>
              <a:t>// Automatic </a:t>
            </a:r>
            <a:r>
              <a:rPr lang="en-US" dirty="0"/>
              <a:t>authentication of the current user in the thread, no need to know </a:t>
            </a:r>
            <a:r>
              <a:rPr lang="en-US" dirty="0" smtClean="0"/>
              <a:t>the user password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Session </a:t>
            </a:r>
            <a:r>
              <a:rPr lang="en-US" dirty="0" err="1"/>
              <a:t>jcrSession</a:t>
            </a:r>
            <a:r>
              <a:rPr lang="en-US" dirty="0"/>
              <a:t> = </a:t>
            </a:r>
            <a:r>
              <a:rPr lang="en-US" dirty="0" err="1"/>
              <a:t>repository.login</a:t>
            </a:r>
            <a:r>
              <a:rPr lang="en-US" dirty="0" smtClean="0"/>
              <a:t>("</a:t>
            </a:r>
            <a:r>
              <a:rPr lang="en-US" dirty="0"/>
              <a:t>collaboration")</a:t>
            </a:r>
            <a:r>
              <a:rPr lang="en-US" dirty="0" smtClean="0"/>
              <a:t>;</a:t>
            </a:r>
          </a:p>
          <a:p>
            <a:pPr lvl="1"/>
            <a:endParaRPr lang="en-US" dirty="0"/>
          </a:p>
          <a:p>
            <a:r>
              <a:rPr lang="en-US" dirty="0"/>
              <a:t>System Session </a:t>
            </a:r>
          </a:p>
          <a:p>
            <a:pPr lvl="1"/>
            <a:r>
              <a:rPr lang="en-US" dirty="0"/>
              <a:t>This session has unlimited permissions, use it with </a:t>
            </a:r>
            <a:r>
              <a:rPr lang="en-US" dirty="0" smtClean="0"/>
              <a:t>care. </a:t>
            </a:r>
            <a:r>
              <a:rPr lang="en-US" dirty="0"/>
              <a:t>Never use a system session on user operations!</a:t>
            </a:r>
          </a:p>
          <a:p>
            <a:pPr lvl="1"/>
            <a:r>
              <a:rPr lang="en-US" dirty="0"/>
              <a:t>Session </a:t>
            </a:r>
            <a:r>
              <a:rPr lang="en-US" dirty="0" err="1"/>
              <a:t>jcrSession</a:t>
            </a:r>
            <a:r>
              <a:rPr lang="en-US" dirty="0"/>
              <a:t> = </a:t>
            </a:r>
            <a:r>
              <a:rPr lang="en-US" dirty="0" err="1"/>
              <a:t>repository.getSystemSession</a:t>
            </a:r>
            <a:r>
              <a:rPr lang="en-US" dirty="0"/>
              <a:t>(“collaboration”)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884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import </a:t>
            </a:r>
            <a:r>
              <a:rPr lang="en-US" b="0" dirty="0" err="1"/>
              <a:t>javax.jcr</a:t>
            </a:r>
            <a:r>
              <a:rPr lang="en-US" b="0" dirty="0"/>
              <a:t>.*</a:t>
            </a:r>
          </a:p>
          <a:p>
            <a:pPr marL="0" indent="0">
              <a:buNone/>
            </a:pPr>
            <a:r>
              <a:rPr lang="en-US" b="0" dirty="0"/>
              <a:t>import </a:t>
            </a:r>
            <a:r>
              <a:rPr lang="en-US" b="0" dirty="0" err="1"/>
              <a:t>javax.jcr.query</a:t>
            </a:r>
            <a:r>
              <a:rPr lang="en-US" b="0" dirty="0"/>
              <a:t>.*</a:t>
            </a:r>
          </a:p>
          <a:p>
            <a:pPr marL="0" indent="0">
              <a:buNone/>
            </a:pPr>
            <a:r>
              <a:rPr lang="en-US" b="0" dirty="0"/>
              <a:t>import </a:t>
            </a:r>
            <a:r>
              <a:rPr lang="en-US" b="0" dirty="0" err="1"/>
              <a:t>org.exoplatform.services.jcr.RepositoryService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import </a:t>
            </a:r>
            <a:r>
              <a:rPr lang="en-US" b="0" dirty="0" err="1"/>
              <a:t>org.exoplatform.container.ExoContainerContext</a:t>
            </a:r>
            <a:r>
              <a:rPr lang="en-US" b="0" dirty="0"/>
              <a:t>;</a:t>
            </a:r>
          </a:p>
          <a:p>
            <a:pPr marL="0" indent="0">
              <a:buNone/>
            </a:pPr>
            <a:r>
              <a:rPr lang="en-US" b="0" dirty="0" err="1"/>
              <a:t>ExoContainer</a:t>
            </a:r>
            <a:r>
              <a:rPr lang="en-US" b="0" dirty="0"/>
              <a:t> </a:t>
            </a:r>
            <a:r>
              <a:rPr lang="en-US" b="0" dirty="0" err="1"/>
              <a:t>myContainer</a:t>
            </a:r>
            <a:r>
              <a:rPr lang="en-US" b="0" dirty="0"/>
              <a:t> = </a:t>
            </a:r>
            <a:r>
              <a:rPr lang="en-US" b="0" dirty="0" err="1"/>
              <a:t>ExoContainerContext.getCurrentContainer</a:t>
            </a:r>
            <a:r>
              <a:rPr lang="en-US" b="0" dirty="0"/>
              <a:t>();</a:t>
            </a:r>
          </a:p>
          <a:p>
            <a:pPr marL="0" indent="0">
              <a:buNone/>
            </a:pPr>
            <a:r>
              <a:rPr lang="en-US" b="0" dirty="0" err="1" smtClean="0"/>
              <a:t>RepositoryService</a:t>
            </a:r>
            <a:r>
              <a:rPr lang="en-US" b="0" dirty="0" smtClean="0"/>
              <a:t> </a:t>
            </a:r>
            <a:r>
              <a:rPr lang="en-US" b="0" dirty="0" err="1"/>
              <a:t>repositoryService</a:t>
            </a:r>
            <a:r>
              <a:rPr lang="en-US" b="0" dirty="0"/>
              <a:t> = (</a:t>
            </a:r>
            <a:r>
              <a:rPr lang="en-US" b="0" dirty="0" err="1"/>
              <a:t>RepositoryService</a:t>
            </a:r>
            <a:r>
              <a:rPr lang="en-US" b="0" dirty="0"/>
              <a:t>)	</a:t>
            </a:r>
            <a:r>
              <a:rPr lang="en-US" b="0" dirty="0" err="1"/>
              <a:t>myContainer</a:t>
            </a:r>
            <a:r>
              <a:rPr lang="en-US" b="0" dirty="0"/>
              <a:t>. </a:t>
            </a:r>
            <a:r>
              <a:rPr lang="en-US" b="0" dirty="0" err="1"/>
              <a:t>getComponentInstanceOfType</a:t>
            </a:r>
            <a:r>
              <a:rPr lang="en-US" b="0" dirty="0"/>
              <a:t>(</a:t>
            </a:r>
            <a:r>
              <a:rPr lang="en-US" b="0" dirty="0" err="1"/>
              <a:t>RepositoryService.class</a:t>
            </a:r>
            <a:r>
              <a:rPr lang="en-US" b="0" dirty="0"/>
              <a:t>);</a:t>
            </a:r>
          </a:p>
          <a:p>
            <a:pPr marL="0" indent="0">
              <a:buNone/>
            </a:pPr>
            <a:r>
              <a:rPr lang="en-US" b="0" dirty="0" smtClean="0"/>
              <a:t>Repository </a:t>
            </a:r>
            <a:r>
              <a:rPr lang="en-US" b="0" dirty="0"/>
              <a:t>repository = </a:t>
            </a:r>
            <a:r>
              <a:rPr lang="en-US" b="0" dirty="0" err="1"/>
              <a:t>repositoryService.getCurrentRepository</a:t>
            </a:r>
            <a:r>
              <a:rPr lang="en-US" b="0" dirty="0"/>
              <a:t>();</a:t>
            </a:r>
          </a:p>
          <a:p>
            <a:pPr marL="0" indent="0">
              <a:buNone/>
            </a:pPr>
            <a:r>
              <a:rPr lang="en-US" b="0" dirty="0"/>
              <a:t>Session </a:t>
            </a:r>
            <a:r>
              <a:rPr lang="en-US" b="0" dirty="0" err="1"/>
              <a:t>jcrSession</a:t>
            </a:r>
            <a:r>
              <a:rPr lang="en-US" b="0" dirty="0"/>
              <a:t> = </a:t>
            </a:r>
            <a:r>
              <a:rPr lang="en-US" b="0" dirty="0" err="1"/>
              <a:t>repository.login</a:t>
            </a:r>
            <a:r>
              <a:rPr lang="en-US" b="0" dirty="0" smtClean="0"/>
              <a:t>("</a:t>
            </a:r>
            <a:r>
              <a:rPr lang="en-US" b="0" dirty="0"/>
              <a:t>collaboration");</a:t>
            </a:r>
          </a:p>
          <a:p>
            <a:pPr marL="0" indent="0"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91607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Operations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/>
              <a:t>the root node of the workspace</a:t>
            </a:r>
          </a:p>
          <a:p>
            <a:pPr lvl="1"/>
            <a:r>
              <a:rPr lang="en-US" dirty="0"/>
              <a:t>Node root = </a:t>
            </a:r>
            <a:r>
              <a:rPr lang="en-US" dirty="0" err="1"/>
              <a:t>jcrSession.getRootNode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Search </a:t>
            </a:r>
            <a:r>
              <a:rPr lang="en-US" dirty="0"/>
              <a:t>all child nodes of the root node</a:t>
            </a:r>
          </a:p>
          <a:p>
            <a:pPr lvl="1"/>
            <a:r>
              <a:rPr lang="en-US" dirty="0" err="1"/>
              <a:t>NodeIterator</a:t>
            </a:r>
            <a:r>
              <a:rPr lang="en-US" dirty="0"/>
              <a:t> iterator = </a:t>
            </a:r>
            <a:r>
              <a:rPr lang="en-US" dirty="0" err="1"/>
              <a:t>root.getNodes</a:t>
            </a:r>
            <a:r>
              <a:rPr lang="en-US" dirty="0"/>
              <a:t>()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while </a:t>
            </a:r>
            <a:r>
              <a:rPr lang="en-US" dirty="0"/>
              <a:t>(</a:t>
            </a:r>
            <a:r>
              <a:rPr lang="en-US" dirty="0" err="1"/>
              <a:t>iterator.hasNext</a:t>
            </a:r>
            <a:r>
              <a:rPr lang="en-US" dirty="0"/>
              <a:t>())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Node </a:t>
            </a:r>
            <a:r>
              <a:rPr lang="en-US" dirty="0" err="1"/>
              <a:t>iterNode</a:t>
            </a:r>
            <a:r>
              <a:rPr lang="en-US" dirty="0"/>
              <a:t>= </a:t>
            </a:r>
            <a:r>
              <a:rPr lang="en-US" dirty="0" err="1"/>
              <a:t>iterator.nextNode</a:t>
            </a:r>
            <a:r>
              <a:rPr lang="en-US" dirty="0"/>
              <a:t>()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System.out.println</a:t>
            </a:r>
            <a:r>
              <a:rPr lang="en-US" dirty="0"/>
              <a:t>( </a:t>
            </a:r>
            <a:r>
              <a:rPr lang="en-US" dirty="0" err="1"/>
              <a:t>iterNode.getName</a:t>
            </a:r>
            <a:r>
              <a:rPr lang="en-US" dirty="0"/>
              <a:t>() + “  “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+ </a:t>
            </a:r>
            <a:r>
              <a:rPr lang="en-US" dirty="0" err="1" smtClean="0"/>
              <a:t>node.getProperty</a:t>
            </a:r>
            <a:r>
              <a:rPr lang="en-US" dirty="0" smtClean="0"/>
              <a:t>(</a:t>
            </a:r>
            <a:r>
              <a:rPr lang="en-US" dirty="0"/>
              <a:t>”</a:t>
            </a:r>
            <a:r>
              <a:rPr lang="en-US" dirty="0" err="1"/>
              <a:t>jcr:uuid</a:t>
            </a:r>
            <a:r>
              <a:rPr lang="en-US" dirty="0"/>
              <a:t>").</a:t>
            </a:r>
            <a:r>
              <a:rPr lang="en-US" dirty="0" err="1"/>
              <a:t>getValue</a:t>
            </a:r>
            <a:r>
              <a:rPr lang="en-US" dirty="0"/>
              <a:t>().</a:t>
            </a:r>
            <a:r>
              <a:rPr lang="en-US" dirty="0" err="1"/>
              <a:t>getString</a:t>
            </a:r>
            <a:r>
              <a:rPr lang="en-US" dirty="0"/>
              <a:t>() )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dirty="0" smtClean="0"/>
              <a:t>Direct Access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root.getNode</a:t>
            </a:r>
            <a:r>
              <a:rPr lang="en-US" dirty="0"/>
              <a:t>(“</a:t>
            </a:r>
            <a:r>
              <a:rPr lang="en-US" dirty="0" smtClean="0"/>
              <a:t>/sites content/live/acme/documents”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4119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Operations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Queries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QueryManager</a:t>
            </a:r>
            <a:r>
              <a:rPr lang="en-US" dirty="0"/>
              <a:t> </a:t>
            </a:r>
            <a:r>
              <a:rPr lang="en-US" dirty="0" err="1"/>
              <a:t>qm</a:t>
            </a:r>
            <a:r>
              <a:rPr lang="en-US" dirty="0"/>
              <a:t> = </a:t>
            </a:r>
            <a:r>
              <a:rPr lang="en-US" dirty="0" err="1"/>
              <a:t>jcrSession.getWorkspace</a:t>
            </a:r>
            <a:r>
              <a:rPr lang="en-US" dirty="0"/>
              <a:t>().</a:t>
            </a:r>
            <a:r>
              <a:rPr lang="en-US" dirty="0" err="1"/>
              <a:t>getQueryManager</a:t>
            </a:r>
            <a:r>
              <a:rPr lang="en-US" dirty="0"/>
              <a:t>();</a:t>
            </a:r>
          </a:p>
          <a:p>
            <a:pPr lvl="1"/>
            <a:r>
              <a:rPr lang="en-US" dirty="0"/>
              <a:t>    Query q = </a:t>
            </a:r>
            <a:r>
              <a:rPr lang="en-US" dirty="0" err="1"/>
              <a:t>qm.createQuery</a:t>
            </a:r>
            <a:r>
              <a:rPr lang="en-US" dirty="0"/>
              <a:t>("select * from </a:t>
            </a:r>
            <a:r>
              <a:rPr lang="en-US" dirty="0" err="1"/>
              <a:t>exo:article</a:t>
            </a:r>
            <a:r>
              <a:rPr lang="en-US" dirty="0"/>
              <a:t>", </a:t>
            </a:r>
            <a:r>
              <a:rPr lang="en-US" dirty="0" err="1"/>
              <a:t>Query.SQL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   </a:t>
            </a:r>
            <a:r>
              <a:rPr lang="en-US" dirty="0" err="1"/>
              <a:t>NodeIterator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= </a:t>
            </a:r>
            <a:r>
              <a:rPr lang="en-US" dirty="0" err="1"/>
              <a:t>q.execute</a:t>
            </a:r>
            <a:r>
              <a:rPr lang="en-US" dirty="0"/>
              <a:t>().</a:t>
            </a:r>
            <a:r>
              <a:rPr lang="en-US" dirty="0" err="1"/>
              <a:t>getNodes</a:t>
            </a:r>
            <a:r>
              <a:rPr lang="en-US" dirty="0"/>
              <a:t>();</a:t>
            </a:r>
          </a:p>
          <a:p>
            <a:endParaRPr lang="en-US" dirty="0" smtClean="0"/>
          </a:p>
          <a:p>
            <a:r>
              <a:rPr lang="en-US" dirty="0" err="1" smtClean="0"/>
              <a:t>Node.getIndex</a:t>
            </a:r>
            <a:r>
              <a:rPr lang="en-US" dirty="0"/>
              <a:t>(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method </a:t>
            </a:r>
            <a:r>
              <a:rPr lang="en-US" dirty="0" err="1" smtClean="0"/>
              <a:t>getIndex</a:t>
            </a:r>
            <a:r>
              <a:rPr lang="en-US" dirty="0" smtClean="0"/>
              <a:t>() returns </a:t>
            </a:r>
            <a:r>
              <a:rPr lang="en-US" dirty="0"/>
              <a:t>the index of this node within the ordered set of its same-name sibling nodes.</a:t>
            </a:r>
          </a:p>
          <a:p>
            <a:endParaRPr lang="en-US" dirty="0"/>
          </a:p>
          <a:p>
            <a:r>
              <a:rPr lang="en-US" dirty="0" err="1"/>
              <a:t>MultiValue</a:t>
            </a:r>
            <a:r>
              <a:rPr lang="en-US" dirty="0"/>
              <a:t> Properties:</a:t>
            </a:r>
          </a:p>
          <a:p>
            <a:pPr lvl="1"/>
            <a:r>
              <a:rPr lang="en-US" dirty="0"/>
              <a:t> Value[] values = </a:t>
            </a:r>
            <a:r>
              <a:rPr lang="en-US" dirty="0" err="1"/>
              <a:t>node.getProperty</a:t>
            </a:r>
            <a:r>
              <a:rPr lang="en-US" dirty="0"/>
              <a:t>(“</a:t>
            </a:r>
            <a:r>
              <a:rPr lang="en-US" dirty="0" err="1"/>
              <a:t>exo:keywords</a:t>
            </a:r>
            <a:r>
              <a:rPr lang="en-US" dirty="0"/>
              <a:t>”).</a:t>
            </a:r>
            <a:r>
              <a:rPr lang="en-US" dirty="0" err="1"/>
              <a:t>getValues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96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Nodes and Properties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child node with name</a:t>
            </a:r>
          </a:p>
          <a:p>
            <a:pPr lvl="1"/>
            <a:r>
              <a:rPr lang="en-US" dirty="0" smtClean="0"/>
              <a:t>Node </a:t>
            </a:r>
            <a:r>
              <a:rPr lang="en-US" dirty="0" err="1"/>
              <a:t>newNode</a:t>
            </a:r>
            <a:r>
              <a:rPr lang="en-US" dirty="0"/>
              <a:t> = </a:t>
            </a:r>
            <a:r>
              <a:rPr lang="en-US" dirty="0" err="1"/>
              <a:t>node.addNode</a:t>
            </a:r>
            <a:r>
              <a:rPr lang="en-US" dirty="0"/>
              <a:t>(“</a:t>
            </a:r>
            <a:r>
              <a:rPr lang="en-US" dirty="0" err="1"/>
              <a:t>nodeName</a:t>
            </a:r>
            <a:r>
              <a:rPr lang="en-US" dirty="0"/>
              <a:t>”, “</a:t>
            </a:r>
            <a:r>
              <a:rPr lang="en-US" dirty="0" err="1"/>
              <a:t>exo:article</a:t>
            </a:r>
            <a:r>
              <a:rPr lang="en-US" dirty="0"/>
              <a:t>”)</a:t>
            </a:r>
            <a:r>
              <a:rPr lang="en-US" dirty="0" smtClean="0"/>
              <a:t>;</a:t>
            </a:r>
          </a:p>
          <a:p>
            <a:r>
              <a:rPr lang="en-US" dirty="0" smtClean="0"/>
              <a:t>Value object</a:t>
            </a:r>
            <a:endParaRPr lang="en-US" dirty="0"/>
          </a:p>
          <a:p>
            <a:pPr lvl="1"/>
            <a:r>
              <a:rPr lang="en-US" dirty="0"/>
              <a:t>Value </a:t>
            </a:r>
            <a:r>
              <a:rPr lang="en-US" dirty="0" err="1"/>
              <a:t>titleValue</a:t>
            </a:r>
            <a:r>
              <a:rPr lang="en-US" dirty="0"/>
              <a:t> = </a:t>
            </a:r>
            <a:r>
              <a:rPr lang="en-US" dirty="0" err="1"/>
              <a:t>jcrSession.getValueFactory</a:t>
            </a:r>
            <a:r>
              <a:rPr lang="en-US" dirty="0"/>
              <a:t>().</a:t>
            </a:r>
            <a:r>
              <a:rPr lang="en-US" dirty="0" err="1"/>
              <a:t>createValue</a:t>
            </a:r>
            <a:r>
              <a:rPr lang="en-US" dirty="0"/>
              <a:t>(“Great new Bikes”)</a:t>
            </a:r>
            <a:r>
              <a:rPr lang="en-US" dirty="0" smtClean="0"/>
              <a:t>;</a:t>
            </a:r>
          </a:p>
          <a:p>
            <a:r>
              <a:rPr lang="en-US" dirty="0" smtClean="0"/>
              <a:t>Create a property</a:t>
            </a:r>
            <a:endParaRPr lang="en-US" dirty="0"/>
          </a:p>
          <a:p>
            <a:pPr lvl="1"/>
            <a:r>
              <a:rPr lang="en-US" dirty="0" err="1"/>
              <a:t>newNode.setProperty</a:t>
            </a:r>
            <a:r>
              <a:rPr lang="en-US" dirty="0"/>
              <a:t>(“</a:t>
            </a:r>
            <a:r>
              <a:rPr lang="en-US" dirty="0" err="1"/>
              <a:t>exo:title</a:t>
            </a:r>
            <a:r>
              <a:rPr lang="en-US" dirty="0"/>
              <a:t>”, </a:t>
            </a:r>
            <a:r>
              <a:rPr lang="en-US" dirty="0" err="1"/>
              <a:t>titleValue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r>
              <a:rPr lang="en-US" dirty="0" smtClean="0"/>
              <a:t>Always save the session</a:t>
            </a:r>
            <a:endParaRPr lang="en-US" dirty="0"/>
          </a:p>
          <a:p>
            <a:pPr lvl="1"/>
            <a:r>
              <a:rPr lang="en-US" dirty="0" err="1"/>
              <a:t>jcrSession.save</a:t>
            </a:r>
            <a:r>
              <a:rPr lang="en-US" dirty="0"/>
              <a:t>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for JCR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Export and Import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the Sites Explorer and test the export and import.</a:t>
            </a:r>
          </a:p>
          <a:p>
            <a:pPr lvl="1"/>
            <a:r>
              <a:rPr lang="en-US" dirty="0"/>
              <a:t>Import to a different location.</a:t>
            </a:r>
          </a:p>
          <a:p>
            <a:pPr lvl="1"/>
            <a:r>
              <a:rPr lang="en-US" dirty="0"/>
              <a:t>Compare the System View and Document View.</a:t>
            </a:r>
          </a:p>
          <a:p>
            <a:pPr lvl="1"/>
            <a:r>
              <a:rPr lang="en-US" dirty="0"/>
              <a:t>Try out the options of UUID conflicts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Queries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same name siblings (copy-paste in the Sites Explorer)</a:t>
            </a:r>
          </a:p>
          <a:p>
            <a:pPr lvl="1"/>
            <a:r>
              <a:rPr lang="en-US" dirty="0"/>
              <a:t>Try out some queries using the Sites Explorer (Advanced Search).</a:t>
            </a:r>
          </a:p>
          <a:p>
            <a:pPr lvl="1"/>
            <a:r>
              <a:rPr lang="en-US" dirty="0"/>
              <a:t>Test queries on a folder with same name child nodes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ode </a:t>
            </a:r>
            <a:r>
              <a:rPr lang="en-US" dirty="0"/>
              <a:t>exercises </a:t>
            </a:r>
            <a:r>
              <a:rPr lang="en-US" dirty="0" smtClean="0"/>
              <a:t>in the Content and Rest service chapters.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27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eXo</a:t>
            </a:r>
            <a:r>
              <a:rPr lang="fr-FR" dirty="0" smtClean="0"/>
              <a:t> Content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developers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520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02267"/>
            <a:ext cx="6934200" cy="472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9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err="1"/>
              <a:t>eXo</a:t>
            </a:r>
            <a:r>
              <a:rPr lang="en-US" dirty="0"/>
              <a:t> uses JCR to manage all persistent data storage : </a:t>
            </a:r>
          </a:p>
          <a:p>
            <a:pPr>
              <a:lnSpc>
                <a:spcPct val="120000"/>
              </a:lnSpc>
            </a:pPr>
            <a:r>
              <a:rPr lang="en-US" dirty="0"/>
              <a:t>Portal Configuration (pages, navigations, preferences...)‏</a:t>
            </a:r>
          </a:p>
          <a:p>
            <a:pPr>
              <a:lnSpc>
                <a:spcPct val="120000"/>
              </a:lnSpc>
            </a:pPr>
            <a:r>
              <a:rPr lang="en-US" dirty="0"/>
              <a:t>DMS and WCM (</a:t>
            </a:r>
            <a:r>
              <a:rPr lang="en-US" dirty="0" err="1"/>
              <a:t>eXo</a:t>
            </a:r>
            <a:r>
              <a:rPr lang="en-US" dirty="0"/>
              <a:t> ECM)‏</a:t>
            </a:r>
          </a:p>
          <a:p>
            <a:pPr>
              <a:lnSpc>
                <a:spcPct val="120000"/>
              </a:lnSpc>
            </a:pPr>
            <a:r>
              <a:rPr lang="en-US" dirty="0"/>
              <a:t>Knowledge, Collaboration, Social</a:t>
            </a:r>
          </a:p>
          <a:p>
            <a:pPr>
              <a:lnSpc>
                <a:spcPct val="120000"/>
              </a:lnSpc>
            </a:pPr>
            <a:r>
              <a:rPr lang="en-US" dirty="0"/>
              <a:t>Available for your application development, but you are not forced to use it.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7216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Common java API for all content workspaces</a:t>
            </a:r>
          </a:p>
          <a:p>
            <a:pPr>
              <a:lnSpc>
                <a:spcPct val="110000"/>
              </a:lnSpc>
            </a:pPr>
            <a:r>
              <a:rPr lang="en-US" dirty="0"/>
              <a:t>Agnostic to </a:t>
            </a:r>
            <a:r>
              <a:rPr lang="en-US" dirty="0" err="1"/>
              <a:t>datasource</a:t>
            </a:r>
            <a:r>
              <a:rPr lang="en-US" dirty="0"/>
              <a:t>, protocol and architecture</a:t>
            </a:r>
          </a:p>
          <a:p>
            <a:pPr>
              <a:lnSpc>
                <a:spcPct val="110000"/>
              </a:lnSpc>
            </a:pPr>
            <a:r>
              <a:rPr lang="en-US" dirty="0"/>
              <a:t>Standardize complex features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for content oriented applications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3505259"/>
      </p:ext>
    </p:extLst>
  </p:cSld>
  <p:clrMapOvr>
    <a:masterClrMapping/>
  </p:clrMapOvr>
</p:sld>
</file>

<file path=ppt/theme/theme1.xml><?xml version="1.0" encoding="utf-8"?>
<a:theme xmlns:a="http://schemas.openxmlformats.org/drawingml/2006/main" name="eXo template 2012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7_Thèm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175" indent="0">
          <a:lnSpc>
            <a:spcPct val="110000"/>
          </a:lnSpc>
          <a:buNone/>
          <a:defRPr sz="1200" b="0" i="0" dirty="0" smtClean="0">
            <a:solidFill>
              <a:srgbClr val="FFCC00"/>
            </a:solidFill>
            <a:latin typeface="Monaco" charset="0"/>
            <a:cs typeface="Monaco" charset="0"/>
            <a:sym typeface="Monaco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53038</TotalTime>
  <Words>2509</Words>
  <Application>Microsoft Macintosh PowerPoint</Application>
  <PresentationFormat>Format US (216 x 279 mm)</PresentationFormat>
  <Paragraphs>384</Paragraphs>
  <Slides>66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66</vt:i4>
      </vt:variant>
    </vt:vector>
  </HeadingPairs>
  <TitlesOfParts>
    <vt:vector size="67" baseType="lpstr">
      <vt:lpstr>eXo template 2012</vt:lpstr>
      <vt:lpstr>Présentation PowerPoint</vt:lpstr>
      <vt:lpstr>TABLE OF CONTENT</vt:lpstr>
      <vt:lpstr>Présentation PowerPoint</vt:lpstr>
      <vt:lpstr>INTRODUCTION</vt:lpstr>
      <vt:lpstr>INTRODUCTION</vt:lpstr>
      <vt:lpstr>INTRODUCTION</vt:lpstr>
      <vt:lpstr>INTRODUCTION</vt:lpstr>
      <vt:lpstr>INTRODUCTION</vt:lpstr>
      <vt:lpstr>INTRODUCTION</vt:lpstr>
      <vt:lpstr>Présentation PowerPoint</vt:lpstr>
      <vt:lpstr>JCR Spec Level 1</vt:lpstr>
      <vt:lpstr>JCR Spec Level 2</vt:lpstr>
      <vt:lpstr>Optional Features</vt:lpstr>
      <vt:lpstr>JCR eXo FEATURES</vt:lpstr>
      <vt:lpstr>Présentation PowerPoint</vt:lpstr>
      <vt:lpstr>Example</vt:lpstr>
      <vt:lpstr>Name Spaces</vt:lpstr>
      <vt:lpstr>Name Spaces</vt:lpstr>
      <vt:lpstr>Primary Node Type</vt:lpstr>
      <vt:lpstr>Node Type</vt:lpstr>
      <vt:lpstr>Node Type</vt:lpstr>
      <vt:lpstr>NODE TYPE DEFINITION BY XML</vt:lpstr>
      <vt:lpstr>Node Type Creation</vt:lpstr>
      <vt:lpstr>Node Type Inheritance</vt:lpstr>
      <vt:lpstr>Mixin Node Type</vt:lpstr>
      <vt:lpstr>Predefined Mixins</vt:lpstr>
      <vt:lpstr>Locking</vt:lpstr>
      <vt:lpstr>Property Types</vt:lpstr>
      <vt:lpstr>Exercise Bike Model</vt:lpstr>
      <vt:lpstr>Présentation PowerPoint</vt:lpstr>
      <vt:lpstr>Export - Import</vt:lpstr>
      <vt:lpstr>Export - Import</vt:lpstr>
      <vt:lpstr>System and Document View</vt:lpstr>
      <vt:lpstr>JCR EXPORT USING THE DOCUMENT VIEW</vt:lpstr>
      <vt:lpstr>System View</vt:lpstr>
      <vt:lpstr>Encoding</vt:lpstr>
      <vt:lpstr>Export - Import</vt:lpstr>
      <vt:lpstr>Exercise: Export - Import</vt:lpstr>
      <vt:lpstr>Présentation PowerPoint</vt:lpstr>
      <vt:lpstr>JCR Queries</vt:lpstr>
      <vt:lpstr>JCR SQL Queries</vt:lpstr>
      <vt:lpstr>JCR SQL QUERY</vt:lpstr>
      <vt:lpstr>JCR SQL QUERY – Path filter </vt:lpstr>
      <vt:lpstr>JCR SQL QUERY – COMPARISONS</vt:lpstr>
      <vt:lpstr>JCR SQL Query – Same name siblings</vt:lpstr>
      <vt:lpstr>JCR SQL Query – Same name siblings</vt:lpstr>
      <vt:lpstr>JCR SQL Query</vt:lpstr>
      <vt:lpstr>JCR SQL Query – any descendant node</vt:lpstr>
      <vt:lpstr>JCR SQL Query – ORDER BY</vt:lpstr>
      <vt:lpstr>Like and Contains</vt:lpstr>
      <vt:lpstr>Présentation PowerPoint</vt:lpstr>
      <vt:lpstr>Configuration Files</vt:lpstr>
      <vt:lpstr>Repository Configuration</vt:lpstr>
      <vt:lpstr>Lucene Configuration</vt:lpstr>
      <vt:lpstr>JCR Namespace Configuration</vt:lpstr>
      <vt:lpstr>Node Type Configuration</vt:lpstr>
      <vt:lpstr>Node Type Configuration</vt:lpstr>
      <vt:lpstr>Présentation PowerPoint</vt:lpstr>
      <vt:lpstr>JCR Coding</vt:lpstr>
      <vt:lpstr>JCR Session</vt:lpstr>
      <vt:lpstr>Summary</vt:lpstr>
      <vt:lpstr>Node Operations</vt:lpstr>
      <vt:lpstr>Node Operations</vt:lpstr>
      <vt:lpstr>Creating Nodes and Properties</vt:lpstr>
      <vt:lpstr>Exercises for JCR</vt:lpstr>
      <vt:lpstr>Présentation PowerPoint</vt:lpstr>
    </vt:vector>
  </TitlesOfParts>
  <Manager/>
  <Company>eXo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 presentation template</dc:title>
  <dc:subject/>
  <dc:creator>Katie Poplin</dc:creator>
  <cp:keywords/>
  <dc:description/>
  <cp:lastModifiedBy>exo</cp:lastModifiedBy>
  <cp:revision>610</cp:revision>
  <cp:lastPrinted>2012-02-01T20:56:35Z</cp:lastPrinted>
  <dcterms:created xsi:type="dcterms:W3CDTF">2012-02-16T23:16:25Z</dcterms:created>
  <dcterms:modified xsi:type="dcterms:W3CDTF">2012-04-04T05:49:06Z</dcterms:modified>
  <cp:category/>
</cp:coreProperties>
</file>